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6"/>
  </p:notesMasterIdLst>
  <p:sldIdLst>
    <p:sldId id="256" r:id="rId2"/>
    <p:sldId id="279" r:id="rId3"/>
    <p:sldId id="257" r:id="rId4"/>
    <p:sldId id="276" r:id="rId5"/>
    <p:sldId id="258" r:id="rId6"/>
    <p:sldId id="282" r:id="rId7"/>
    <p:sldId id="264" r:id="rId8"/>
    <p:sldId id="260" r:id="rId9"/>
    <p:sldId id="259" r:id="rId10"/>
    <p:sldId id="275" r:id="rId11"/>
    <p:sldId id="270" r:id="rId12"/>
    <p:sldId id="269" r:id="rId13"/>
    <p:sldId id="266" r:id="rId14"/>
    <p:sldId id="280" r:id="rId15"/>
    <p:sldId id="271" r:id="rId16"/>
    <p:sldId id="262" r:id="rId17"/>
    <p:sldId id="267" r:id="rId18"/>
    <p:sldId id="281" r:id="rId19"/>
    <p:sldId id="268" r:id="rId20"/>
    <p:sldId id="265" r:id="rId21"/>
    <p:sldId id="273" r:id="rId22"/>
    <p:sldId id="274"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33DB03-C8EC-4DCD-870B-301C271E8DDE}" type="doc">
      <dgm:prSet loTypeId="urn:microsoft.com/office/officeart/2005/8/layout/funnel1" loCatId="process" qsTypeId="urn:microsoft.com/office/officeart/2005/8/quickstyle/simple5" qsCatId="simple" csTypeId="urn:microsoft.com/office/officeart/2005/8/colors/accent1_2" csCatId="accent1" phldr="1"/>
      <dgm:spPr/>
      <dgm:t>
        <a:bodyPr/>
        <a:lstStyle/>
        <a:p>
          <a:endParaRPr lang="en-US"/>
        </a:p>
      </dgm:t>
    </dgm:pt>
    <dgm:pt modelId="{13B33C3A-8F71-4901-B836-232F3CE40DE3}">
      <dgm:prSet phldrT="[Text]"/>
      <dgm:spPr/>
      <dgm:t>
        <a:bodyPr/>
        <a:lstStyle/>
        <a:p>
          <a:r>
            <a:rPr lang="en-US" dirty="0" smtClean="0"/>
            <a:t>Timelines </a:t>
          </a:r>
          <a:endParaRPr lang="en-US" dirty="0"/>
        </a:p>
      </dgm:t>
    </dgm:pt>
    <dgm:pt modelId="{17476C6C-2D04-4C06-84B4-2544A6E38C8F}" type="parTrans" cxnId="{B6E49E18-57D8-4BB0-A601-DA79FA5F7498}">
      <dgm:prSet/>
      <dgm:spPr/>
      <dgm:t>
        <a:bodyPr/>
        <a:lstStyle/>
        <a:p>
          <a:endParaRPr lang="en-US"/>
        </a:p>
      </dgm:t>
    </dgm:pt>
    <dgm:pt modelId="{D7213A93-E7B3-41E2-9C1C-167DD516720A}" type="sibTrans" cxnId="{B6E49E18-57D8-4BB0-A601-DA79FA5F7498}">
      <dgm:prSet/>
      <dgm:spPr/>
      <dgm:t>
        <a:bodyPr/>
        <a:lstStyle/>
        <a:p>
          <a:endParaRPr lang="en-US"/>
        </a:p>
      </dgm:t>
    </dgm:pt>
    <dgm:pt modelId="{62659CA4-BA97-46DC-B550-046CF9A5785E}">
      <dgm:prSet/>
      <dgm:spPr/>
      <dgm:t>
        <a:bodyPr/>
        <a:lstStyle/>
        <a:p>
          <a:r>
            <a:rPr lang="en-US" dirty="0" smtClean="0"/>
            <a:t>Applications </a:t>
          </a:r>
          <a:endParaRPr lang="en-US" dirty="0"/>
        </a:p>
      </dgm:t>
    </dgm:pt>
    <dgm:pt modelId="{8E8E785D-6976-4B27-ABED-4B5264BD0446}" type="parTrans" cxnId="{97BC32D6-34FD-42AB-915F-B1058B0BEAE3}">
      <dgm:prSet/>
      <dgm:spPr/>
      <dgm:t>
        <a:bodyPr/>
        <a:lstStyle/>
        <a:p>
          <a:endParaRPr lang="en-US"/>
        </a:p>
      </dgm:t>
    </dgm:pt>
    <dgm:pt modelId="{D064D69E-1D42-45FE-A3BE-F0E1C227838D}" type="sibTrans" cxnId="{97BC32D6-34FD-42AB-915F-B1058B0BEAE3}">
      <dgm:prSet/>
      <dgm:spPr/>
      <dgm:t>
        <a:bodyPr/>
        <a:lstStyle/>
        <a:p>
          <a:endParaRPr lang="en-US"/>
        </a:p>
      </dgm:t>
    </dgm:pt>
    <dgm:pt modelId="{191F24C7-47BE-4A08-95BB-5F96B4AF791B}">
      <dgm:prSet/>
      <dgm:spPr/>
      <dgm:t>
        <a:bodyPr/>
        <a:lstStyle/>
        <a:p>
          <a:r>
            <a:rPr lang="en-US" dirty="0" smtClean="0"/>
            <a:t>Findings </a:t>
          </a:r>
          <a:endParaRPr lang="en-US" dirty="0"/>
        </a:p>
      </dgm:t>
    </dgm:pt>
    <dgm:pt modelId="{526C6948-0A44-4CD4-9B15-582C34D14383}" type="parTrans" cxnId="{9A3934FC-D8EF-4301-BF41-99512A58E85E}">
      <dgm:prSet/>
      <dgm:spPr/>
      <dgm:t>
        <a:bodyPr/>
        <a:lstStyle/>
        <a:p>
          <a:endParaRPr lang="en-US"/>
        </a:p>
      </dgm:t>
    </dgm:pt>
    <dgm:pt modelId="{06D258B8-20D0-444B-BC33-229A5FEA858E}" type="sibTrans" cxnId="{9A3934FC-D8EF-4301-BF41-99512A58E85E}">
      <dgm:prSet/>
      <dgm:spPr/>
      <dgm:t>
        <a:bodyPr/>
        <a:lstStyle/>
        <a:p>
          <a:endParaRPr lang="en-US"/>
        </a:p>
      </dgm:t>
    </dgm:pt>
    <dgm:pt modelId="{1BB87A88-9E4A-46FB-8AC2-EDA7357CF10B}">
      <dgm:prSet/>
      <dgm:spPr/>
      <dgm:t>
        <a:bodyPr/>
        <a:lstStyle/>
        <a:p>
          <a:r>
            <a:rPr lang="en-US" dirty="0" smtClean="0"/>
            <a:t>Opportunity </a:t>
          </a:r>
          <a:endParaRPr lang="en-US" dirty="0"/>
        </a:p>
      </dgm:t>
    </dgm:pt>
    <dgm:pt modelId="{7FB3CDF3-FDB3-4BBF-96AD-BA568F6FE6B5}" type="parTrans" cxnId="{02CF8595-AFF7-46A0-8EAC-29436D75A37E}">
      <dgm:prSet/>
      <dgm:spPr/>
      <dgm:t>
        <a:bodyPr/>
        <a:lstStyle/>
        <a:p>
          <a:endParaRPr lang="en-US"/>
        </a:p>
      </dgm:t>
    </dgm:pt>
    <dgm:pt modelId="{47BFCD24-2521-419E-85CB-AE9502652293}" type="sibTrans" cxnId="{02CF8595-AFF7-46A0-8EAC-29436D75A37E}">
      <dgm:prSet/>
      <dgm:spPr/>
      <dgm:t>
        <a:bodyPr/>
        <a:lstStyle/>
        <a:p>
          <a:endParaRPr lang="en-US"/>
        </a:p>
      </dgm:t>
    </dgm:pt>
    <dgm:pt modelId="{E112B480-061C-418A-A81E-33ABA3717C0A}" type="pres">
      <dgm:prSet presAssocID="{7633DB03-C8EC-4DCD-870B-301C271E8DDE}" presName="Name0" presStyleCnt="0">
        <dgm:presLayoutVars>
          <dgm:chMax val="4"/>
          <dgm:resizeHandles val="exact"/>
        </dgm:presLayoutVars>
      </dgm:prSet>
      <dgm:spPr/>
      <dgm:t>
        <a:bodyPr/>
        <a:lstStyle/>
        <a:p>
          <a:endParaRPr lang="en-US"/>
        </a:p>
      </dgm:t>
    </dgm:pt>
    <dgm:pt modelId="{3198C231-A2A7-4291-BF55-E5535CAFB022}" type="pres">
      <dgm:prSet presAssocID="{7633DB03-C8EC-4DCD-870B-301C271E8DDE}" presName="ellipse" presStyleLbl="trBgShp" presStyleIdx="0" presStyleCnt="1"/>
      <dgm:spPr/>
      <dgm:t>
        <a:bodyPr/>
        <a:lstStyle/>
        <a:p>
          <a:endParaRPr lang="en-US"/>
        </a:p>
      </dgm:t>
    </dgm:pt>
    <dgm:pt modelId="{3CADC07B-127A-4BF5-9991-804F3218F524}" type="pres">
      <dgm:prSet presAssocID="{7633DB03-C8EC-4DCD-870B-301C271E8DDE}" presName="arrow1" presStyleLbl="fgShp" presStyleIdx="0" presStyleCnt="1"/>
      <dgm:spPr/>
      <dgm:t>
        <a:bodyPr/>
        <a:lstStyle/>
        <a:p>
          <a:endParaRPr lang="en-US"/>
        </a:p>
      </dgm:t>
    </dgm:pt>
    <dgm:pt modelId="{77D2201F-5EE8-4650-B5AB-03712A79097E}" type="pres">
      <dgm:prSet presAssocID="{7633DB03-C8EC-4DCD-870B-301C271E8DDE}" presName="rectangle" presStyleLbl="revTx" presStyleIdx="0" presStyleCnt="1">
        <dgm:presLayoutVars>
          <dgm:bulletEnabled val="1"/>
        </dgm:presLayoutVars>
      </dgm:prSet>
      <dgm:spPr/>
      <dgm:t>
        <a:bodyPr/>
        <a:lstStyle/>
        <a:p>
          <a:endParaRPr lang="en-US"/>
        </a:p>
      </dgm:t>
    </dgm:pt>
    <dgm:pt modelId="{5AE459B1-B04B-4612-9357-AEF7774D81E0}" type="pres">
      <dgm:prSet presAssocID="{62659CA4-BA97-46DC-B550-046CF9A5785E}" presName="item1" presStyleLbl="node1" presStyleIdx="0" presStyleCnt="3">
        <dgm:presLayoutVars>
          <dgm:bulletEnabled val="1"/>
        </dgm:presLayoutVars>
      </dgm:prSet>
      <dgm:spPr/>
      <dgm:t>
        <a:bodyPr/>
        <a:lstStyle/>
        <a:p>
          <a:endParaRPr lang="en-US"/>
        </a:p>
      </dgm:t>
    </dgm:pt>
    <dgm:pt modelId="{0598CD22-590D-4DC5-B4ED-C8C8F81221A8}" type="pres">
      <dgm:prSet presAssocID="{191F24C7-47BE-4A08-95BB-5F96B4AF791B}" presName="item2" presStyleLbl="node1" presStyleIdx="1" presStyleCnt="3" custLinFactNeighborX="-4444" custLinFactNeighborY="-43333">
        <dgm:presLayoutVars>
          <dgm:bulletEnabled val="1"/>
        </dgm:presLayoutVars>
      </dgm:prSet>
      <dgm:spPr/>
      <dgm:t>
        <a:bodyPr/>
        <a:lstStyle/>
        <a:p>
          <a:endParaRPr lang="en-US"/>
        </a:p>
      </dgm:t>
    </dgm:pt>
    <dgm:pt modelId="{4D5A5A95-5ACC-4448-B981-8EFD5CD4D621}" type="pres">
      <dgm:prSet presAssocID="{1BB87A88-9E4A-46FB-8AC2-EDA7357CF10B}" presName="item3" presStyleLbl="node1" presStyleIdx="2" presStyleCnt="3" custLinFactNeighborX="8889" custLinFactNeighborY="-10266">
        <dgm:presLayoutVars>
          <dgm:bulletEnabled val="1"/>
        </dgm:presLayoutVars>
      </dgm:prSet>
      <dgm:spPr/>
      <dgm:t>
        <a:bodyPr/>
        <a:lstStyle/>
        <a:p>
          <a:endParaRPr lang="en-US"/>
        </a:p>
      </dgm:t>
    </dgm:pt>
    <dgm:pt modelId="{005C3BD0-E5B0-45D3-965B-555CF888ABBE}" type="pres">
      <dgm:prSet presAssocID="{7633DB03-C8EC-4DCD-870B-301C271E8DDE}" presName="funnel" presStyleLbl="trAlignAcc1" presStyleIdx="0" presStyleCnt="1" custScaleY="116071" custLinFactNeighborX="-1429" custLinFactNeighborY="-2232"/>
      <dgm:spPr/>
      <dgm:t>
        <a:bodyPr/>
        <a:lstStyle/>
        <a:p>
          <a:endParaRPr lang="en-US"/>
        </a:p>
      </dgm:t>
    </dgm:pt>
  </dgm:ptLst>
  <dgm:cxnLst>
    <dgm:cxn modelId="{02CF8595-AFF7-46A0-8EAC-29436D75A37E}" srcId="{7633DB03-C8EC-4DCD-870B-301C271E8DDE}" destId="{1BB87A88-9E4A-46FB-8AC2-EDA7357CF10B}" srcOrd="3" destOrd="0" parTransId="{7FB3CDF3-FDB3-4BBF-96AD-BA568F6FE6B5}" sibTransId="{47BFCD24-2521-419E-85CB-AE9502652293}"/>
    <dgm:cxn modelId="{EDE8658D-89F6-42D3-86A8-B110D5D83780}" type="presOf" srcId="{13B33C3A-8F71-4901-B836-232F3CE40DE3}" destId="{4D5A5A95-5ACC-4448-B981-8EFD5CD4D621}" srcOrd="0" destOrd="0" presId="urn:microsoft.com/office/officeart/2005/8/layout/funnel1"/>
    <dgm:cxn modelId="{0CB0969E-120E-4B61-82C7-84E436008BB3}" type="presOf" srcId="{7633DB03-C8EC-4DCD-870B-301C271E8DDE}" destId="{E112B480-061C-418A-A81E-33ABA3717C0A}" srcOrd="0" destOrd="0" presId="urn:microsoft.com/office/officeart/2005/8/layout/funnel1"/>
    <dgm:cxn modelId="{77722DD6-797B-4656-B431-662846E9BF69}" type="presOf" srcId="{191F24C7-47BE-4A08-95BB-5F96B4AF791B}" destId="{5AE459B1-B04B-4612-9357-AEF7774D81E0}" srcOrd="0" destOrd="0" presId="urn:microsoft.com/office/officeart/2005/8/layout/funnel1"/>
    <dgm:cxn modelId="{214400EA-2687-450D-89F1-606CA01B95A1}" type="presOf" srcId="{62659CA4-BA97-46DC-B550-046CF9A5785E}" destId="{0598CD22-590D-4DC5-B4ED-C8C8F81221A8}" srcOrd="0" destOrd="0" presId="urn:microsoft.com/office/officeart/2005/8/layout/funnel1"/>
    <dgm:cxn modelId="{B6E49E18-57D8-4BB0-A601-DA79FA5F7498}" srcId="{7633DB03-C8EC-4DCD-870B-301C271E8DDE}" destId="{13B33C3A-8F71-4901-B836-232F3CE40DE3}" srcOrd="0" destOrd="0" parTransId="{17476C6C-2D04-4C06-84B4-2544A6E38C8F}" sibTransId="{D7213A93-E7B3-41E2-9C1C-167DD516720A}"/>
    <dgm:cxn modelId="{94D22907-F445-4A67-A14C-A72009AB4F9A}" type="presOf" srcId="{1BB87A88-9E4A-46FB-8AC2-EDA7357CF10B}" destId="{77D2201F-5EE8-4650-B5AB-03712A79097E}" srcOrd="0" destOrd="0" presId="urn:microsoft.com/office/officeart/2005/8/layout/funnel1"/>
    <dgm:cxn modelId="{97BC32D6-34FD-42AB-915F-B1058B0BEAE3}" srcId="{7633DB03-C8EC-4DCD-870B-301C271E8DDE}" destId="{62659CA4-BA97-46DC-B550-046CF9A5785E}" srcOrd="1" destOrd="0" parTransId="{8E8E785D-6976-4B27-ABED-4B5264BD0446}" sibTransId="{D064D69E-1D42-45FE-A3BE-F0E1C227838D}"/>
    <dgm:cxn modelId="{9A3934FC-D8EF-4301-BF41-99512A58E85E}" srcId="{7633DB03-C8EC-4DCD-870B-301C271E8DDE}" destId="{191F24C7-47BE-4A08-95BB-5F96B4AF791B}" srcOrd="2" destOrd="0" parTransId="{526C6948-0A44-4CD4-9B15-582C34D14383}" sibTransId="{06D258B8-20D0-444B-BC33-229A5FEA858E}"/>
    <dgm:cxn modelId="{C1F5E291-18DA-47FD-A7DB-80F6FAACA065}" type="presParOf" srcId="{E112B480-061C-418A-A81E-33ABA3717C0A}" destId="{3198C231-A2A7-4291-BF55-E5535CAFB022}" srcOrd="0" destOrd="0" presId="urn:microsoft.com/office/officeart/2005/8/layout/funnel1"/>
    <dgm:cxn modelId="{24C809DA-411A-40EB-AF38-78EC497DA6E9}" type="presParOf" srcId="{E112B480-061C-418A-A81E-33ABA3717C0A}" destId="{3CADC07B-127A-4BF5-9991-804F3218F524}" srcOrd="1" destOrd="0" presId="urn:microsoft.com/office/officeart/2005/8/layout/funnel1"/>
    <dgm:cxn modelId="{FA74E465-4C8C-4E67-AF87-32C116B71A17}" type="presParOf" srcId="{E112B480-061C-418A-A81E-33ABA3717C0A}" destId="{77D2201F-5EE8-4650-B5AB-03712A79097E}" srcOrd="2" destOrd="0" presId="urn:microsoft.com/office/officeart/2005/8/layout/funnel1"/>
    <dgm:cxn modelId="{EDDD1B1B-1AC3-4329-9C77-547C5501EDE0}" type="presParOf" srcId="{E112B480-061C-418A-A81E-33ABA3717C0A}" destId="{5AE459B1-B04B-4612-9357-AEF7774D81E0}" srcOrd="3" destOrd="0" presId="urn:microsoft.com/office/officeart/2005/8/layout/funnel1"/>
    <dgm:cxn modelId="{70082470-712D-4890-A693-E5F1D3B343E2}" type="presParOf" srcId="{E112B480-061C-418A-A81E-33ABA3717C0A}" destId="{0598CD22-590D-4DC5-B4ED-C8C8F81221A8}" srcOrd="4" destOrd="0" presId="urn:microsoft.com/office/officeart/2005/8/layout/funnel1"/>
    <dgm:cxn modelId="{0D7BB717-7431-499B-B95C-BA715F23C51D}" type="presParOf" srcId="{E112B480-061C-418A-A81E-33ABA3717C0A}" destId="{4D5A5A95-5ACC-4448-B981-8EFD5CD4D621}" srcOrd="5" destOrd="0" presId="urn:microsoft.com/office/officeart/2005/8/layout/funnel1"/>
    <dgm:cxn modelId="{88ED781D-C2C5-4B37-A4EC-53B934CFC7E7}" type="presParOf" srcId="{E112B480-061C-418A-A81E-33ABA3717C0A}" destId="{005C3BD0-E5B0-45D3-965B-555CF888ABBE}" srcOrd="6" destOrd="0" presId="urn:microsoft.com/office/officeart/2005/8/layout/funnel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98C231-A2A7-4291-BF55-E5535CAFB022}">
      <dsp:nvSpPr>
        <dsp:cNvPr id="0" name=""/>
        <dsp:cNvSpPr/>
      </dsp:nvSpPr>
      <dsp:spPr>
        <a:xfrm>
          <a:off x="672464" y="1009647"/>
          <a:ext cx="2457450" cy="853440"/>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ADC07B-127A-4BF5-9991-804F3218F524}">
      <dsp:nvSpPr>
        <dsp:cNvPr id="0" name=""/>
        <dsp:cNvSpPr/>
      </dsp:nvSpPr>
      <dsp:spPr>
        <a:xfrm>
          <a:off x="1666874" y="3099432"/>
          <a:ext cx="476250" cy="304800"/>
        </a:xfrm>
        <a:prstGeom prst="downArrow">
          <a:avLst/>
        </a:prstGeom>
        <a:solidFill>
          <a:schemeClr val="accent1">
            <a:tint val="6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1">
              <a:tint val="60000"/>
              <a:hueOff val="0"/>
              <a:satOff val="0"/>
              <a:lumOff val="0"/>
              <a:alphaOff val="0"/>
            </a:schemeClr>
          </a:contourClr>
        </a:sp3d>
      </dsp:spPr>
      <dsp:style>
        <a:lnRef idx="0">
          <a:scrgbClr r="0" g="0" b="0"/>
        </a:lnRef>
        <a:fillRef idx="3">
          <a:scrgbClr r="0" g="0" b="0"/>
        </a:fillRef>
        <a:effectRef idx="3">
          <a:scrgbClr r="0" g="0" b="0"/>
        </a:effectRef>
        <a:fontRef idx="minor"/>
      </dsp:style>
    </dsp:sp>
    <dsp:sp modelId="{77D2201F-5EE8-4650-B5AB-03712A79097E}">
      <dsp:nvSpPr>
        <dsp:cNvPr id="0" name=""/>
        <dsp:cNvSpPr/>
      </dsp:nvSpPr>
      <dsp:spPr>
        <a:xfrm>
          <a:off x="761999" y="3343272"/>
          <a:ext cx="2286000" cy="57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Opportunity </a:t>
          </a:r>
          <a:endParaRPr lang="en-US" sz="2100" kern="1200" dirty="0"/>
        </a:p>
      </dsp:txBody>
      <dsp:txXfrm>
        <a:off x="761999" y="3343272"/>
        <a:ext cx="2286000" cy="571500"/>
      </dsp:txXfrm>
    </dsp:sp>
    <dsp:sp modelId="{5AE459B1-B04B-4612-9357-AEF7774D81E0}">
      <dsp:nvSpPr>
        <dsp:cNvPr id="0" name=""/>
        <dsp:cNvSpPr/>
      </dsp:nvSpPr>
      <dsp:spPr>
        <a:xfrm>
          <a:off x="1565909" y="1929000"/>
          <a:ext cx="857250" cy="85725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Findings </a:t>
          </a:r>
          <a:endParaRPr lang="en-US" sz="800" kern="1200" dirty="0"/>
        </a:p>
      </dsp:txBody>
      <dsp:txXfrm>
        <a:off x="1565909" y="1929000"/>
        <a:ext cx="857250" cy="857250"/>
      </dsp:txXfrm>
    </dsp:sp>
    <dsp:sp modelId="{0598CD22-590D-4DC5-B4ED-C8C8F81221A8}">
      <dsp:nvSpPr>
        <dsp:cNvPr id="0" name=""/>
        <dsp:cNvSpPr/>
      </dsp:nvSpPr>
      <dsp:spPr>
        <a:xfrm>
          <a:off x="914403" y="914400"/>
          <a:ext cx="857250" cy="85725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Applications </a:t>
          </a:r>
          <a:endParaRPr lang="en-US" sz="800" kern="1200" dirty="0"/>
        </a:p>
      </dsp:txBody>
      <dsp:txXfrm>
        <a:off x="914403" y="914400"/>
        <a:ext cx="857250" cy="857250"/>
      </dsp:txXfrm>
    </dsp:sp>
    <dsp:sp modelId="{4D5A5A95-5ACC-4448-B981-8EFD5CD4D621}">
      <dsp:nvSpPr>
        <dsp:cNvPr id="0" name=""/>
        <dsp:cNvSpPr/>
      </dsp:nvSpPr>
      <dsp:spPr>
        <a:xfrm>
          <a:off x="1905000" y="990603"/>
          <a:ext cx="857250" cy="857250"/>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n-US" sz="800" kern="1200" dirty="0" smtClean="0"/>
            <a:t>Timelines </a:t>
          </a:r>
          <a:endParaRPr lang="en-US" sz="800" kern="1200" dirty="0"/>
        </a:p>
      </dsp:txBody>
      <dsp:txXfrm>
        <a:off x="1905000" y="990603"/>
        <a:ext cx="857250" cy="857250"/>
      </dsp:txXfrm>
    </dsp:sp>
    <dsp:sp modelId="{005C3BD0-E5B0-45D3-965B-555CF888ABBE}">
      <dsp:nvSpPr>
        <dsp:cNvPr id="0" name=""/>
        <dsp:cNvSpPr/>
      </dsp:nvSpPr>
      <dsp:spPr>
        <a:xfrm>
          <a:off x="533388" y="685805"/>
          <a:ext cx="2667000" cy="247649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764E48-4CA8-4BF7-9532-D2EACDD89492}" type="datetimeFigureOut">
              <a:rPr lang="en-US" smtClean="0"/>
              <a:pPr/>
              <a:t>9/17/2009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94469E-F27D-4B9A-B559-344838B529F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94469E-F27D-4B9A-B559-344838B529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094469E-F27D-4B9A-B559-344838B529F7}"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0094469E-F27D-4B9A-B559-344838B529F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94469E-F27D-4B9A-B559-344838B529F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C43EB33-3EF6-45AA-8D4E-38B0EFFD81A0}" type="datetime1">
              <a:rPr lang="en-US" smtClean="0"/>
              <a:pPr/>
              <a:t>9/17/2009</a:t>
            </a:fld>
            <a:endParaRPr lang="en-US"/>
          </a:p>
        </p:txBody>
      </p:sp>
      <p:sp>
        <p:nvSpPr>
          <p:cNvPr id="17" name="Footer Placeholder 16"/>
          <p:cNvSpPr>
            <a:spLocks noGrp="1"/>
          </p:cNvSpPr>
          <p:nvPr>
            <p:ph type="ftr" sz="quarter" idx="11"/>
          </p:nvPr>
        </p:nvSpPr>
        <p:spPr/>
        <p:txBody>
          <a:bodyPr/>
          <a:lstStyle/>
          <a:p>
            <a:r>
              <a:rPr lang="en-US" smtClean="0"/>
              <a:t>New England States Committee on Electricity</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E32481A-4381-498B-8A4E-EB06C002DB72}"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BC510A2-8D6D-49C7-833B-2FAD43D514E5}" type="datetime1">
              <a:rPr lang="en-US" smtClean="0"/>
              <a:pPr/>
              <a:t>9/17/2009</a:t>
            </a:fld>
            <a:endParaRPr lang="en-US"/>
          </a:p>
        </p:txBody>
      </p:sp>
      <p:sp>
        <p:nvSpPr>
          <p:cNvPr id="5" name="Footer Placeholder 4"/>
          <p:cNvSpPr>
            <a:spLocks noGrp="1"/>
          </p:cNvSpPr>
          <p:nvPr>
            <p:ph type="ftr" sz="quarter" idx="11"/>
          </p:nvPr>
        </p:nvSpPr>
        <p:spPr/>
        <p:txBody>
          <a:bodyPr/>
          <a:lstStyle/>
          <a:p>
            <a:r>
              <a:rPr lang="en-US" smtClean="0"/>
              <a:t>New England States Committee on Electricity</a:t>
            </a:r>
            <a:endParaRPr lang="en-US"/>
          </a:p>
        </p:txBody>
      </p:sp>
      <p:sp>
        <p:nvSpPr>
          <p:cNvPr id="6" name="Slide Number Placeholder 5"/>
          <p:cNvSpPr>
            <a:spLocks noGrp="1"/>
          </p:cNvSpPr>
          <p:nvPr>
            <p:ph type="sldNum" sz="quarter" idx="12"/>
          </p:nvPr>
        </p:nvSpPr>
        <p:spPr/>
        <p:txBody>
          <a:bodyPr/>
          <a:lstStyle/>
          <a:p>
            <a:fld id="{FE32481A-4381-498B-8A4E-EB06C002DB7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FE32481A-4381-498B-8A4E-EB06C002DB72}"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5CDF7E2-F2AE-4C88-B0F0-5F0D45D954D3}" type="datetime1">
              <a:rPr lang="en-US" smtClean="0"/>
              <a:pPr/>
              <a:t>9/17/2009</a:t>
            </a:fld>
            <a:endParaRPr lang="en-US"/>
          </a:p>
        </p:txBody>
      </p:sp>
      <p:sp>
        <p:nvSpPr>
          <p:cNvPr id="5" name="Footer Placeholder 4"/>
          <p:cNvSpPr>
            <a:spLocks noGrp="1"/>
          </p:cNvSpPr>
          <p:nvPr>
            <p:ph type="ftr" sz="quarter" idx="11"/>
          </p:nvPr>
        </p:nvSpPr>
        <p:spPr/>
        <p:txBody>
          <a:bodyPr/>
          <a:lstStyle/>
          <a:p>
            <a:r>
              <a:rPr lang="en-US" smtClean="0"/>
              <a:t>New England States Committee on Electricity</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A7A19C-9C2B-4C75-A16E-A466F20C6247}" type="datetime1">
              <a:rPr lang="en-US" smtClean="0"/>
              <a:pPr/>
              <a:t>9/17/2009</a:t>
            </a:fld>
            <a:endParaRPr lang="en-US"/>
          </a:p>
        </p:txBody>
      </p:sp>
      <p:sp>
        <p:nvSpPr>
          <p:cNvPr id="5" name="Footer Placeholder 4"/>
          <p:cNvSpPr>
            <a:spLocks noGrp="1"/>
          </p:cNvSpPr>
          <p:nvPr>
            <p:ph type="ftr" sz="quarter" idx="11"/>
          </p:nvPr>
        </p:nvSpPr>
        <p:spPr/>
        <p:txBody>
          <a:bodyPr/>
          <a:lstStyle/>
          <a:p>
            <a:r>
              <a:rPr lang="en-US" smtClean="0"/>
              <a:t>New England States Committee on Electricity</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FE32481A-4381-498B-8A4E-EB06C002DB72}"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en-US" smtClean="0"/>
              <a:t>New England States Committee on Electricity</a:t>
            </a:r>
            <a:endParaRPr lang="en-US"/>
          </a:p>
        </p:txBody>
      </p:sp>
      <p:sp>
        <p:nvSpPr>
          <p:cNvPr id="4" name="Date Placeholder 3"/>
          <p:cNvSpPr>
            <a:spLocks noGrp="1"/>
          </p:cNvSpPr>
          <p:nvPr>
            <p:ph type="dt" sz="half" idx="10"/>
          </p:nvPr>
        </p:nvSpPr>
        <p:spPr/>
        <p:txBody>
          <a:bodyPr/>
          <a:lstStyle/>
          <a:p>
            <a:fld id="{4F01E71F-B171-498B-8285-59F8117561F7}" type="datetime1">
              <a:rPr lang="en-US" smtClean="0"/>
              <a:pPr/>
              <a:t>9/17/2009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E32481A-4381-498B-8A4E-EB06C002DB72}"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0E59F7E-359A-45A5-96EA-E5AB276C179B}" type="datetime1">
              <a:rPr lang="en-US" smtClean="0"/>
              <a:pPr/>
              <a:t>9/17/2009</a:t>
            </a:fld>
            <a:endParaRPr lang="en-US"/>
          </a:p>
        </p:txBody>
      </p:sp>
      <p:sp>
        <p:nvSpPr>
          <p:cNvPr id="6" name="Footer Placeholder 5"/>
          <p:cNvSpPr>
            <a:spLocks noGrp="1"/>
          </p:cNvSpPr>
          <p:nvPr>
            <p:ph type="ftr" sz="quarter" idx="11"/>
          </p:nvPr>
        </p:nvSpPr>
        <p:spPr/>
        <p:txBody>
          <a:bodyPr/>
          <a:lstStyle/>
          <a:p>
            <a:r>
              <a:rPr lang="en-US" smtClean="0"/>
              <a:t>New England States Committee on Electricity</a:t>
            </a:r>
            <a:endParaRPr lang="en-US"/>
          </a:p>
        </p:txBody>
      </p:sp>
      <p:sp>
        <p:nvSpPr>
          <p:cNvPr id="7" name="Slide Number Placeholder 6"/>
          <p:cNvSpPr>
            <a:spLocks noGrp="1"/>
          </p:cNvSpPr>
          <p:nvPr>
            <p:ph type="sldNum" sz="quarter" idx="12"/>
          </p:nvPr>
        </p:nvSpPr>
        <p:spPr/>
        <p:txBody>
          <a:bodyPr/>
          <a:lstStyle/>
          <a:p>
            <a:fld id="{FE32481A-4381-498B-8A4E-EB06C002DB72}"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931D2F4-26D5-4FC8-8700-ABB92188BC1A}" type="datetime1">
              <a:rPr lang="en-US" smtClean="0"/>
              <a:pPr/>
              <a:t>9/17/2009</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en-US" smtClean="0"/>
              <a:t>New England States Committee on Electricity</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E32481A-4381-498B-8A4E-EB06C002DB72}"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AE6867-156B-4E01-B42C-D861091D1FF6}" type="datetime1">
              <a:rPr lang="en-US" smtClean="0"/>
              <a:pPr/>
              <a:t>9/17/2009</a:t>
            </a:fld>
            <a:endParaRPr lang="en-US"/>
          </a:p>
        </p:txBody>
      </p:sp>
      <p:sp>
        <p:nvSpPr>
          <p:cNvPr id="4" name="Footer Placeholder 3"/>
          <p:cNvSpPr>
            <a:spLocks noGrp="1"/>
          </p:cNvSpPr>
          <p:nvPr>
            <p:ph type="ftr" sz="quarter" idx="11"/>
          </p:nvPr>
        </p:nvSpPr>
        <p:spPr/>
        <p:txBody>
          <a:bodyPr/>
          <a:lstStyle/>
          <a:p>
            <a:r>
              <a:rPr lang="en-US" smtClean="0"/>
              <a:t>New England States Committee on Electricity</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FE32481A-4381-498B-8A4E-EB06C002DB7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8E37D45-C63E-4624-B765-6D95272F1E60}" type="datetime1">
              <a:rPr lang="en-US" smtClean="0"/>
              <a:pPr/>
              <a:t>9/17/2009</a:t>
            </a:fld>
            <a:endParaRPr lang="en-US"/>
          </a:p>
        </p:txBody>
      </p:sp>
      <p:sp>
        <p:nvSpPr>
          <p:cNvPr id="3" name="Footer Placeholder 2"/>
          <p:cNvSpPr>
            <a:spLocks noGrp="1"/>
          </p:cNvSpPr>
          <p:nvPr>
            <p:ph type="ftr" sz="quarter" idx="11"/>
          </p:nvPr>
        </p:nvSpPr>
        <p:spPr/>
        <p:txBody>
          <a:bodyPr/>
          <a:lstStyle/>
          <a:p>
            <a:r>
              <a:rPr lang="en-US" smtClean="0"/>
              <a:t>New England States Committee on Electricity</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E32481A-4381-498B-8A4E-EB06C002DB7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E32481A-4381-498B-8A4E-EB06C002DB72}"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B109B26-B541-4A68-B221-6CFBE3B4A530}" type="datetime1">
              <a:rPr lang="en-US" smtClean="0"/>
              <a:pPr/>
              <a:t>9/17/2009</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en-US" smtClean="0"/>
              <a:t>New England States Committee on Electricity</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FE32481A-4381-498B-8A4E-EB06C002DB72}"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13271255-4CA6-49EB-812B-2B5475721E51}" type="datetime1">
              <a:rPr lang="en-US" smtClean="0"/>
              <a:pPr/>
              <a:t>9/17/2009</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en-US" smtClean="0"/>
              <a:t>New England States Committee on Electricity</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6D08726-430A-4ED7-9E10-86A2D63DB493}" type="datetime1">
              <a:rPr lang="en-US" smtClean="0"/>
              <a:pPr/>
              <a:t>9/17/2009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en-US" smtClean="0"/>
              <a:t>New England States Committee on Electricity</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E32481A-4381-498B-8A4E-EB06C002DB72}"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2819400"/>
            <a:ext cx="7086600" cy="3200400"/>
          </a:xfrm>
        </p:spPr>
        <p:txBody>
          <a:bodyPr>
            <a:normAutofit/>
          </a:bodyPr>
          <a:lstStyle/>
          <a:p>
            <a:endParaRPr lang="en-US" sz="1800" dirty="0" smtClean="0"/>
          </a:p>
          <a:p>
            <a:r>
              <a:rPr lang="en-US" sz="2800" cap="none" dirty="0" smtClean="0"/>
              <a:t>New England States </a:t>
            </a:r>
          </a:p>
          <a:p>
            <a:r>
              <a:rPr lang="en-US" sz="2800" cap="none" dirty="0" smtClean="0"/>
              <a:t>Committee on Electricity</a:t>
            </a:r>
          </a:p>
          <a:p>
            <a:r>
              <a:rPr lang="en-US" sz="2400" cap="none" dirty="0" smtClean="0"/>
              <a:t>at the </a:t>
            </a:r>
          </a:p>
          <a:p>
            <a:r>
              <a:rPr lang="en-US" sz="2800" cap="none" dirty="0" smtClean="0"/>
              <a:t>Restructuring Roundtable </a:t>
            </a:r>
          </a:p>
          <a:p>
            <a:r>
              <a:rPr lang="en-US" sz="2000" cap="none" dirty="0" smtClean="0"/>
              <a:t>September 19, 2009</a:t>
            </a:r>
          </a:p>
          <a:p>
            <a:endParaRPr lang="en-US" dirty="0" smtClean="0"/>
          </a:p>
          <a:p>
            <a:endParaRPr lang="en-US" dirty="0" smtClean="0"/>
          </a:p>
          <a:p>
            <a:endParaRPr lang="en-US" dirty="0"/>
          </a:p>
        </p:txBody>
      </p:sp>
      <p:sp>
        <p:nvSpPr>
          <p:cNvPr id="2" name="Title 1"/>
          <p:cNvSpPr>
            <a:spLocks noGrp="1"/>
          </p:cNvSpPr>
          <p:nvPr>
            <p:ph type="ctrTitle"/>
          </p:nvPr>
        </p:nvSpPr>
        <p:spPr/>
        <p:txBody>
          <a:bodyPr>
            <a:normAutofit/>
          </a:bodyPr>
          <a:lstStyle/>
          <a:p>
            <a:r>
              <a:rPr lang="en-US" sz="4000" b="1" dirty="0" smtClean="0"/>
              <a:t>New England Governors’ Renewable Energy Blueprint </a:t>
            </a:r>
            <a:endParaRPr lang="en-US" sz="40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solidFill>
              </a:rPr>
              <a:t>Transmission Options</a:t>
            </a:r>
            <a:endParaRPr lang="en-US" b="1" dirty="0">
              <a:solidFill>
                <a:schemeClr val="tx2"/>
              </a:solidFill>
            </a:endParaRPr>
          </a:p>
        </p:txBody>
      </p:sp>
      <p:sp>
        <p:nvSpPr>
          <p:cNvPr id="5" name="Content Placeholder 4"/>
          <p:cNvSpPr>
            <a:spLocks noGrp="1"/>
          </p:cNvSpPr>
          <p:nvPr>
            <p:ph sz="quarter" idx="1"/>
          </p:nvPr>
        </p:nvSpPr>
        <p:spPr>
          <a:xfrm>
            <a:off x="304800" y="1524000"/>
            <a:ext cx="8503920" cy="4572000"/>
          </a:xfrm>
        </p:spPr>
        <p:txBody>
          <a:bodyPr>
            <a:normAutofit lnSpcReduction="10000"/>
          </a:bodyPr>
          <a:lstStyle/>
          <a:p>
            <a:pPr lvl="0" algn="just">
              <a:buNone/>
            </a:pPr>
            <a:r>
              <a:rPr lang="en-US" sz="2800" dirty="0" smtClean="0">
                <a:latin typeface="Albertville" pitchFamily="34" charset="0"/>
              </a:rPr>
              <a:t>	Potential transmission projects can be identified to transfer power from off &amp; on-shore wind resources to New England load &amp; for export to our neighbors</a:t>
            </a:r>
          </a:p>
          <a:p>
            <a:pPr lvl="0">
              <a:buNone/>
            </a:pPr>
            <a:endParaRPr lang="en-US" sz="2400" dirty="0" smtClean="0">
              <a:latin typeface="Albertville" pitchFamily="34" charset="0"/>
            </a:endParaRPr>
          </a:p>
          <a:p>
            <a:pPr lvl="2"/>
            <a:r>
              <a:rPr lang="en-US" sz="2600" dirty="0" smtClean="0">
                <a:latin typeface="Albertville" pitchFamily="34" charset="0"/>
              </a:rPr>
              <a:t>Transmission costs vary with level of resource development                             </a:t>
            </a:r>
          </a:p>
          <a:p>
            <a:pPr lvl="2"/>
            <a:endParaRPr lang="en-US" sz="2600" dirty="0" smtClean="0">
              <a:latin typeface="Albertville" pitchFamily="34" charset="0"/>
            </a:endParaRPr>
          </a:p>
          <a:p>
            <a:pPr lvl="2"/>
            <a:r>
              <a:rPr lang="en-US" sz="2600" dirty="0" smtClean="0">
                <a:latin typeface="Albertville" pitchFamily="34" charset="0"/>
              </a:rPr>
              <a:t>Expansion of near off-shore wind resources could be accomplished incrementally with lower-voltage, lower-cost interconnections directly into coastal load centers</a:t>
            </a:r>
          </a:p>
          <a:p>
            <a:pPr lvl="2"/>
            <a:endParaRPr lang="en-US" dirty="0" smtClean="0">
              <a:latin typeface="Albertville" pitchFamily="34" charset="0"/>
            </a:endParaRPr>
          </a:p>
          <a:p>
            <a:endParaRPr lang="en-US" dirty="0"/>
          </a:p>
        </p:txBody>
      </p:sp>
      <p:sp>
        <p:nvSpPr>
          <p:cNvPr id="6" name="Slide Number Placeholder 5"/>
          <p:cNvSpPr>
            <a:spLocks noGrp="1"/>
          </p:cNvSpPr>
          <p:nvPr>
            <p:ph type="sldNum" sz="quarter" idx="12"/>
          </p:nvPr>
        </p:nvSpPr>
        <p:spPr/>
        <p:txBody>
          <a:bodyPr/>
          <a:lstStyle/>
          <a:p>
            <a:fld id="{FE32481A-4381-498B-8A4E-EB06C002DB72}" type="slidenum">
              <a:rPr lang="en-US" smtClean="0"/>
              <a:pPr/>
              <a:t>10</a:t>
            </a:fld>
            <a:endParaRPr lang="en-US"/>
          </a:p>
        </p:txBody>
      </p:sp>
      <p:sp>
        <p:nvSpPr>
          <p:cNvPr id="7" name="Footer Placeholder 6"/>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Informed Choices </a:t>
            </a:r>
            <a:endParaRPr lang="en-US" b="1" dirty="0">
              <a:solidFill>
                <a:schemeClr val="tx2"/>
              </a:solidFill>
            </a:endParaRPr>
          </a:p>
        </p:txBody>
      </p:sp>
      <p:sp>
        <p:nvSpPr>
          <p:cNvPr id="4" name="Content Placeholder 3"/>
          <p:cNvSpPr>
            <a:spLocks noGrp="1"/>
          </p:cNvSpPr>
          <p:nvPr>
            <p:ph sz="quarter" idx="1"/>
          </p:nvPr>
        </p:nvSpPr>
        <p:spPr>
          <a:xfrm>
            <a:off x="301752" y="1527048"/>
            <a:ext cx="8503920" cy="4416552"/>
          </a:xfrm>
        </p:spPr>
        <p:txBody>
          <a:bodyPr>
            <a:normAutofit/>
          </a:bodyPr>
          <a:lstStyle/>
          <a:p>
            <a:pPr lvl="0" algn="just">
              <a:buNone/>
            </a:pPr>
            <a:r>
              <a:rPr lang="en-US" b="1" dirty="0" smtClean="0">
                <a:solidFill>
                  <a:schemeClr val="accent1"/>
                </a:solidFill>
                <a:latin typeface="Albertville" pitchFamily="34" charset="0"/>
              </a:rPr>
              <a:t>	</a:t>
            </a:r>
            <a:r>
              <a:rPr lang="en-US" sz="2400" dirty="0" smtClean="0">
                <a:latin typeface="Albertville" pitchFamily="34" charset="0"/>
              </a:rPr>
              <a:t>The level of renewable resources that will succeed in regional markets will be driven primarily by cost considerations, including transmission infrastructure and other development costs, as well as revenue opportunities that derive from federal &amp; state policy mechanisms &amp; incentives</a:t>
            </a:r>
          </a:p>
          <a:p>
            <a:pPr lvl="0">
              <a:buNone/>
            </a:pPr>
            <a:endParaRPr lang="en-US" dirty="0" smtClean="0">
              <a:latin typeface="Albertville" pitchFamily="34" charset="0"/>
            </a:endParaRPr>
          </a:p>
          <a:p>
            <a:endParaRPr lang="en-US" dirty="0">
              <a:latin typeface="Albertville" pitchFamily="34" charset="0"/>
            </a:endParaRPr>
          </a:p>
        </p:txBody>
      </p:sp>
      <p:pic>
        <p:nvPicPr>
          <p:cNvPr id="6" name="Picture 5" descr="MPj03419000000[1].jpg"/>
          <p:cNvPicPr>
            <a:picLocks noChangeAspect="1"/>
          </p:cNvPicPr>
          <p:nvPr/>
        </p:nvPicPr>
        <p:blipFill>
          <a:blip r:embed="rId3" cstate="print"/>
          <a:stretch>
            <a:fillRect/>
          </a:stretch>
        </p:blipFill>
        <p:spPr>
          <a:xfrm>
            <a:off x="2895600" y="3886200"/>
            <a:ext cx="3505200" cy="2286000"/>
          </a:xfrm>
          <a:prstGeom prst="rect">
            <a:avLst/>
          </a:prstGeom>
        </p:spPr>
      </p:pic>
      <p:sp>
        <p:nvSpPr>
          <p:cNvPr id="7" name="Slide Number Placeholder 6"/>
          <p:cNvSpPr>
            <a:spLocks noGrp="1"/>
          </p:cNvSpPr>
          <p:nvPr>
            <p:ph type="sldNum" sz="quarter" idx="12"/>
          </p:nvPr>
        </p:nvSpPr>
        <p:spPr/>
        <p:txBody>
          <a:bodyPr/>
          <a:lstStyle/>
          <a:p>
            <a:fld id="{FE32481A-4381-498B-8A4E-EB06C002DB72}" type="slidenum">
              <a:rPr lang="en-US" smtClean="0"/>
              <a:pPr/>
              <a:t>11</a:t>
            </a:fld>
            <a:endParaRPr lang="en-US"/>
          </a:p>
        </p:txBody>
      </p:sp>
      <p:sp>
        <p:nvSpPr>
          <p:cNvPr id="8" name="Footer Placeholder 7"/>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normAutofit/>
          </a:bodyPr>
          <a:lstStyle/>
          <a:p>
            <a:r>
              <a:rPr lang="en-US" sz="2000" dirty="0" smtClean="0"/>
              <a:t>Procurement and Contracting </a:t>
            </a:r>
            <a:endParaRPr lang="en-US" sz="2000" dirty="0"/>
          </a:p>
        </p:txBody>
      </p:sp>
      <p:sp>
        <p:nvSpPr>
          <p:cNvPr id="5" name="Title 4"/>
          <p:cNvSpPr>
            <a:spLocks noGrp="1"/>
          </p:cNvSpPr>
          <p:nvPr>
            <p:ph type="title"/>
          </p:nvPr>
        </p:nvSpPr>
        <p:spPr/>
        <p:txBody>
          <a:bodyPr>
            <a:noAutofit/>
          </a:bodyPr>
          <a:lstStyle/>
          <a:p>
            <a:r>
              <a:rPr lang="en-US" sz="3200" b="1" dirty="0" smtClean="0"/>
              <a:t>Helping to Bring New, Cost-Effective,  Renewable  Resources to Market</a:t>
            </a:r>
            <a:endParaRPr lang="en-US" sz="3200" dirty="0"/>
          </a:p>
        </p:txBody>
      </p:sp>
      <p:pic>
        <p:nvPicPr>
          <p:cNvPr id="7" name="Picture 6" descr="MPj04385050000[1].jpg"/>
          <p:cNvPicPr>
            <a:picLocks noChangeAspect="1"/>
          </p:cNvPicPr>
          <p:nvPr/>
        </p:nvPicPr>
        <p:blipFill>
          <a:blip r:embed="rId3" cstate="print"/>
          <a:stretch>
            <a:fillRect/>
          </a:stretch>
        </p:blipFill>
        <p:spPr>
          <a:xfrm>
            <a:off x="3124200" y="3352800"/>
            <a:ext cx="2743200" cy="2590800"/>
          </a:xfrm>
          <a:prstGeom prst="rect">
            <a:avLst/>
          </a:prstGeom>
        </p:spPr>
      </p:pic>
      <p:sp>
        <p:nvSpPr>
          <p:cNvPr id="9" name="Slide Number Placeholder 8"/>
          <p:cNvSpPr>
            <a:spLocks noGrp="1"/>
          </p:cNvSpPr>
          <p:nvPr>
            <p:ph type="sldNum" sz="quarter" idx="12"/>
          </p:nvPr>
        </p:nvSpPr>
        <p:spPr/>
        <p:txBody>
          <a:bodyPr/>
          <a:lstStyle/>
          <a:p>
            <a:fld id="{FE32481A-4381-498B-8A4E-EB06C002DB72}" type="slidenum">
              <a:rPr lang="en-US" smtClean="0"/>
              <a:pPr/>
              <a:t>12</a:t>
            </a:fld>
            <a:endParaRPr lang="en-US"/>
          </a:p>
        </p:txBody>
      </p:sp>
      <p:sp>
        <p:nvSpPr>
          <p:cNvPr id="10" name="Footer Placeholder 9"/>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Long-Term Contracting Authority </a:t>
            </a:r>
            <a:endParaRPr lang="en-US" b="1" dirty="0">
              <a:solidFill>
                <a:schemeClr val="tx2"/>
              </a:solidFill>
            </a:endParaRPr>
          </a:p>
        </p:txBody>
      </p:sp>
      <p:sp>
        <p:nvSpPr>
          <p:cNvPr id="4" name="Content Placeholder 3"/>
          <p:cNvSpPr>
            <a:spLocks noGrp="1"/>
          </p:cNvSpPr>
          <p:nvPr>
            <p:ph sz="quarter" idx="1"/>
          </p:nvPr>
        </p:nvSpPr>
        <p:spPr/>
        <p:txBody>
          <a:bodyPr>
            <a:normAutofit fontScale="25000" lnSpcReduction="20000"/>
          </a:bodyPr>
          <a:lstStyle/>
          <a:p>
            <a:pPr lvl="0"/>
            <a:endParaRPr lang="en-US" dirty="0" smtClean="0">
              <a:latin typeface="Albertville" pitchFamily="34" charset="0"/>
            </a:endParaRPr>
          </a:p>
          <a:p>
            <a:pPr lvl="0"/>
            <a:endParaRPr lang="en-US" dirty="0" smtClean="0">
              <a:latin typeface="Albertville" pitchFamily="34" charset="0"/>
            </a:endParaRPr>
          </a:p>
          <a:p>
            <a:pPr lvl="0"/>
            <a:r>
              <a:rPr lang="en-US" sz="9600" dirty="0" smtClean="0">
                <a:latin typeface="Albertville" pitchFamily="34" charset="0"/>
              </a:rPr>
              <a:t>All six states have </a:t>
            </a:r>
            <a:r>
              <a:rPr lang="en-US" sz="9600" b="1" dirty="0" smtClean="0">
                <a:solidFill>
                  <a:schemeClr val="accent1"/>
                </a:solidFill>
                <a:latin typeface="Albertville" pitchFamily="34" charset="0"/>
              </a:rPr>
              <a:t>authority to approve long-term contracts for capacity, energy and/or renewable energy credits  </a:t>
            </a:r>
          </a:p>
          <a:p>
            <a:pPr lvl="0">
              <a:buNone/>
            </a:pPr>
            <a:endParaRPr lang="en-US" sz="9600" b="1" dirty="0" smtClean="0">
              <a:solidFill>
                <a:schemeClr val="accent1"/>
              </a:solidFill>
              <a:latin typeface="Albertville" pitchFamily="34" charset="0"/>
            </a:endParaRPr>
          </a:p>
          <a:p>
            <a:endParaRPr lang="en-US" sz="8000" dirty="0" smtClean="0">
              <a:latin typeface="Albertville" pitchFamily="34" charset="0"/>
            </a:endParaRPr>
          </a:p>
          <a:p>
            <a:pPr lvl="0"/>
            <a:r>
              <a:rPr lang="en-US" sz="9600" dirty="0" smtClean="0">
                <a:latin typeface="Albertville" pitchFamily="34" charset="0"/>
              </a:rPr>
              <a:t>Across New England, procurement </a:t>
            </a:r>
          </a:p>
          <a:p>
            <a:pPr lvl="0">
              <a:buNone/>
            </a:pPr>
            <a:r>
              <a:rPr lang="en-US" sz="9600" dirty="0" smtClean="0">
                <a:latin typeface="Albertville" pitchFamily="34" charset="0"/>
              </a:rPr>
              <a:t>   is generally executed through </a:t>
            </a:r>
          </a:p>
          <a:p>
            <a:pPr lvl="0">
              <a:buNone/>
            </a:pPr>
            <a:r>
              <a:rPr lang="en-US" sz="9600" b="1" dirty="0" smtClean="0">
                <a:solidFill>
                  <a:schemeClr val="accent1"/>
                </a:solidFill>
                <a:latin typeface="Albertville" pitchFamily="34" charset="0"/>
              </a:rPr>
              <a:t>   competitive solicitations </a:t>
            </a:r>
          </a:p>
          <a:p>
            <a:pPr lvl="0"/>
            <a:endParaRPr lang="en-US" sz="5900" b="1" dirty="0" smtClean="0">
              <a:solidFill>
                <a:schemeClr val="accent1"/>
              </a:solidFill>
              <a:latin typeface="Albertville" pitchFamily="34" charset="0"/>
            </a:endParaRPr>
          </a:p>
          <a:p>
            <a:pPr lvl="0"/>
            <a:endParaRPr lang="en-US" sz="5900" dirty="0" smtClean="0">
              <a:latin typeface="Albertville" pitchFamily="34" charset="0"/>
            </a:endParaRPr>
          </a:p>
          <a:p>
            <a:pPr lvl="0">
              <a:buNone/>
            </a:pPr>
            <a:endParaRPr lang="en-US" sz="5900" dirty="0" smtClean="0">
              <a:latin typeface="Albertville" pitchFamily="34" charset="0"/>
            </a:endParaRPr>
          </a:p>
          <a:p>
            <a:pPr lvl="0"/>
            <a:r>
              <a:rPr lang="en-US" sz="9600" dirty="0" smtClean="0">
                <a:latin typeface="Albertville" pitchFamily="34" charset="0"/>
              </a:rPr>
              <a:t>Typically, competitive procurement </a:t>
            </a:r>
          </a:p>
          <a:p>
            <a:pPr lvl="0">
              <a:buNone/>
            </a:pPr>
            <a:r>
              <a:rPr lang="en-US" sz="9600" dirty="0" smtClean="0">
                <a:latin typeface="Albertville" pitchFamily="34" charset="0"/>
              </a:rPr>
              <a:t>   is implemented by utilities, subject to review &amp; approval by Public Utility Commissions</a:t>
            </a:r>
          </a:p>
          <a:p>
            <a:endParaRPr lang="en-US" sz="5100" dirty="0" smtClean="0">
              <a:latin typeface="Albertville" pitchFamily="34" charset="0"/>
            </a:endParaRPr>
          </a:p>
          <a:p>
            <a:pPr>
              <a:buNone/>
            </a:pPr>
            <a:r>
              <a:rPr lang="en-US" sz="5100" dirty="0" smtClean="0"/>
              <a:t> </a:t>
            </a:r>
          </a:p>
          <a:p>
            <a:endParaRPr lang="en-US" dirty="0"/>
          </a:p>
        </p:txBody>
      </p:sp>
      <p:pic>
        <p:nvPicPr>
          <p:cNvPr id="8" name="Picture 7" descr="MPj04230220000[1].jpg"/>
          <p:cNvPicPr>
            <a:picLocks noChangeAspect="1"/>
          </p:cNvPicPr>
          <p:nvPr/>
        </p:nvPicPr>
        <p:blipFill>
          <a:blip r:embed="rId3" cstate="print"/>
          <a:stretch>
            <a:fillRect/>
          </a:stretch>
        </p:blipFill>
        <p:spPr>
          <a:xfrm>
            <a:off x="5486400" y="2743200"/>
            <a:ext cx="2655455" cy="2209800"/>
          </a:xfrm>
          <a:prstGeom prst="rect">
            <a:avLst/>
          </a:prstGeom>
        </p:spPr>
      </p:pic>
      <p:sp>
        <p:nvSpPr>
          <p:cNvPr id="6" name="Slide Number Placeholder 5"/>
          <p:cNvSpPr>
            <a:spLocks noGrp="1"/>
          </p:cNvSpPr>
          <p:nvPr>
            <p:ph type="sldNum" sz="quarter" idx="12"/>
          </p:nvPr>
        </p:nvSpPr>
        <p:spPr/>
        <p:txBody>
          <a:bodyPr/>
          <a:lstStyle/>
          <a:p>
            <a:fld id="{FE32481A-4381-498B-8A4E-EB06C002DB72}"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Massachusetts’ Contracting Authority </a:t>
            </a:r>
            <a:endParaRPr lang="en-US" b="1" dirty="0">
              <a:solidFill>
                <a:schemeClr val="tx2"/>
              </a:solidFill>
            </a:endParaRPr>
          </a:p>
        </p:txBody>
      </p:sp>
      <p:sp>
        <p:nvSpPr>
          <p:cNvPr id="3" name="Footer Placeholder 2"/>
          <p:cNvSpPr>
            <a:spLocks noGrp="1"/>
          </p:cNvSpPr>
          <p:nvPr>
            <p:ph type="ftr" sz="quarter" idx="11"/>
          </p:nvPr>
        </p:nvSpPr>
        <p:spPr/>
        <p:txBody>
          <a:bodyPr/>
          <a:lstStyle/>
          <a:p>
            <a:r>
              <a:rPr lang="en-US" smtClean="0"/>
              <a:t>New England States Committee on Electricity</a:t>
            </a:r>
            <a:endParaRPr lang="en-US"/>
          </a:p>
        </p:txBody>
      </p:sp>
      <p:sp>
        <p:nvSpPr>
          <p:cNvPr id="4" name="Slide Number Placeholder 3"/>
          <p:cNvSpPr>
            <a:spLocks noGrp="1"/>
          </p:cNvSpPr>
          <p:nvPr>
            <p:ph type="sldNum" sz="quarter" idx="12"/>
          </p:nvPr>
        </p:nvSpPr>
        <p:spPr/>
        <p:txBody>
          <a:bodyPr/>
          <a:lstStyle/>
          <a:p>
            <a:fld id="{FE32481A-4381-498B-8A4E-EB06C002DB72}" type="slidenum">
              <a:rPr lang="en-US" smtClean="0"/>
              <a:pPr/>
              <a:t>14</a:t>
            </a:fld>
            <a:endParaRPr lang="en-US"/>
          </a:p>
        </p:txBody>
      </p:sp>
      <p:sp>
        <p:nvSpPr>
          <p:cNvPr id="5" name="Content Placeholder 4"/>
          <p:cNvSpPr>
            <a:spLocks noGrp="1"/>
          </p:cNvSpPr>
          <p:nvPr>
            <p:ph sz="quarter" idx="1"/>
          </p:nvPr>
        </p:nvSpPr>
        <p:spPr/>
        <p:txBody>
          <a:bodyPr>
            <a:normAutofit fontScale="92500" lnSpcReduction="20000"/>
          </a:bodyPr>
          <a:lstStyle/>
          <a:p>
            <a:r>
              <a:rPr lang="en-US" dirty="0" smtClean="0">
                <a:latin typeface="Albertville" pitchFamily="34" charset="0"/>
              </a:rPr>
              <a:t>DPU can approve long-term contracts of any duration or type if proposed by an EDC to meet basic service needs or to reduce the delivered price of power</a:t>
            </a:r>
          </a:p>
          <a:p>
            <a:endParaRPr lang="en-US" dirty="0" smtClean="0">
              <a:latin typeface="Albertville" pitchFamily="34" charset="0"/>
            </a:endParaRPr>
          </a:p>
          <a:p>
            <a:r>
              <a:rPr lang="en-US" dirty="0" smtClean="0">
                <a:latin typeface="Albertville" pitchFamily="34" charset="0"/>
              </a:rPr>
              <a:t>New requirement for EDCs to solicit long-term contracts for the purchase of renewable power</a:t>
            </a:r>
          </a:p>
          <a:p>
            <a:endParaRPr lang="en-US" dirty="0" smtClean="0">
              <a:latin typeface="Albertville" pitchFamily="34" charset="0"/>
            </a:endParaRPr>
          </a:p>
          <a:p>
            <a:r>
              <a:rPr lang="en-US" dirty="0" smtClean="0">
                <a:latin typeface="Albertville" pitchFamily="34" charset="0"/>
              </a:rPr>
              <a:t>EDCs can submit for DPU approval contracts of any duration to meet their RPS obligations </a:t>
            </a:r>
          </a:p>
          <a:p>
            <a:pPr>
              <a:buNone/>
            </a:pPr>
            <a:endParaRPr lang="en-US" dirty="0" smtClean="0">
              <a:latin typeface="Albertville" pitchFamily="34" charset="0"/>
            </a:endParaRPr>
          </a:p>
          <a:p>
            <a:r>
              <a:rPr lang="en-US" dirty="0" smtClean="0">
                <a:latin typeface="Albertville" pitchFamily="34" charset="0"/>
              </a:rPr>
              <a:t>DPU has authority to approve long-term contracts proposed by EDC to meet future basic service needs </a:t>
            </a:r>
            <a:endParaRPr lang="en-US" dirty="0">
              <a:latin typeface="Albertville"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Contract Synchronization Opportunities</a:t>
            </a:r>
            <a:endParaRPr lang="en-US" b="1" dirty="0">
              <a:solidFill>
                <a:schemeClr val="tx2"/>
              </a:solidFill>
            </a:endParaRPr>
          </a:p>
        </p:txBody>
      </p:sp>
      <p:sp>
        <p:nvSpPr>
          <p:cNvPr id="4" name="Content Placeholder 3"/>
          <p:cNvSpPr>
            <a:spLocks noGrp="1"/>
          </p:cNvSpPr>
          <p:nvPr>
            <p:ph sz="quarter" idx="1"/>
          </p:nvPr>
        </p:nvSpPr>
        <p:spPr/>
        <p:txBody>
          <a:bodyPr>
            <a:normAutofit fontScale="77500" lnSpcReduction="20000"/>
          </a:bodyPr>
          <a:lstStyle/>
          <a:p>
            <a:pPr lvl="0"/>
            <a:endParaRPr lang="en-US" sz="2800" dirty="0" smtClean="0">
              <a:latin typeface="Albertville" pitchFamily="34" charset="0"/>
            </a:endParaRPr>
          </a:p>
          <a:p>
            <a:pPr lvl="0"/>
            <a:r>
              <a:rPr lang="en-US" sz="2800" dirty="0" smtClean="0">
                <a:latin typeface="Albertville" pitchFamily="34" charset="0"/>
              </a:rPr>
              <a:t>States generally have authority over </a:t>
            </a:r>
            <a:r>
              <a:rPr lang="en-US" sz="2800" b="1" dirty="0" smtClean="0">
                <a:solidFill>
                  <a:schemeClr val="accent1"/>
                </a:solidFill>
                <a:latin typeface="Albertville" pitchFamily="34" charset="0"/>
              </a:rPr>
              <a:t>contract term length</a:t>
            </a:r>
            <a:r>
              <a:rPr lang="en-US" sz="2800" dirty="0" smtClean="0">
                <a:latin typeface="Albertville" pitchFamily="34" charset="0"/>
              </a:rPr>
              <a:t>  </a:t>
            </a:r>
          </a:p>
          <a:p>
            <a:endParaRPr lang="en-US" sz="2800" dirty="0" smtClean="0">
              <a:latin typeface="Albertville" pitchFamily="34" charset="0"/>
            </a:endParaRPr>
          </a:p>
          <a:p>
            <a:pPr lvl="0"/>
            <a:r>
              <a:rPr lang="en-US" sz="2800" dirty="0" smtClean="0">
                <a:latin typeface="Albertville" pitchFamily="34" charset="0"/>
              </a:rPr>
              <a:t>A majority have flexibility with respect to contracts with resources </a:t>
            </a:r>
            <a:r>
              <a:rPr lang="en-US" sz="2800" b="1" dirty="0" smtClean="0">
                <a:solidFill>
                  <a:schemeClr val="accent1"/>
                </a:solidFill>
                <a:latin typeface="Albertville" pitchFamily="34" charset="0"/>
              </a:rPr>
              <a:t>within or out </a:t>
            </a:r>
            <a:r>
              <a:rPr lang="en-US" sz="2800" dirty="0" smtClean="0">
                <a:latin typeface="Albertville" pitchFamily="34" charset="0"/>
              </a:rPr>
              <a:t>of state</a:t>
            </a:r>
          </a:p>
          <a:p>
            <a:endParaRPr lang="en-US" sz="2800" dirty="0" smtClean="0">
              <a:latin typeface="Albertville" pitchFamily="34" charset="0"/>
            </a:endParaRPr>
          </a:p>
          <a:p>
            <a:pPr lvl="0"/>
            <a:r>
              <a:rPr lang="en-US" sz="2800" dirty="0" smtClean="0">
                <a:latin typeface="Albertville" pitchFamily="34" charset="0"/>
              </a:rPr>
              <a:t>States with integrated resource planning have added flexibility to synchronize procurement with others</a:t>
            </a:r>
          </a:p>
          <a:p>
            <a:endParaRPr lang="en-US" sz="2800" dirty="0" smtClean="0">
              <a:latin typeface="Albertville" pitchFamily="34" charset="0"/>
            </a:endParaRPr>
          </a:p>
          <a:p>
            <a:pPr lvl="0"/>
            <a:r>
              <a:rPr lang="en-US" sz="2800" b="1" dirty="0" smtClean="0">
                <a:solidFill>
                  <a:schemeClr val="accent1"/>
                </a:solidFill>
                <a:latin typeface="Albertville" pitchFamily="34" charset="0"/>
              </a:rPr>
              <a:t>Common goal </a:t>
            </a:r>
            <a:r>
              <a:rPr lang="en-US" sz="2800" dirty="0" smtClean="0">
                <a:latin typeface="Albertville" pitchFamily="34" charset="0"/>
              </a:rPr>
              <a:t>in each state’s contracting </a:t>
            </a:r>
          </a:p>
          <a:p>
            <a:pPr lvl="0">
              <a:buNone/>
            </a:pPr>
            <a:r>
              <a:rPr lang="en-US" sz="2800" dirty="0" smtClean="0">
                <a:latin typeface="Albertville" pitchFamily="34" charset="0"/>
              </a:rPr>
              <a:t>	authority relates to securing </a:t>
            </a:r>
          </a:p>
          <a:p>
            <a:pPr lvl="0">
              <a:buNone/>
            </a:pPr>
            <a:r>
              <a:rPr lang="en-US" sz="2800" b="1" dirty="0" smtClean="0">
                <a:solidFill>
                  <a:schemeClr val="accent1"/>
                </a:solidFill>
                <a:latin typeface="Albertville" pitchFamily="34" charset="0"/>
              </a:rPr>
              <a:t>   low cost, cost-effective or cost-stabilizing power</a:t>
            </a:r>
          </a:p>
          <a:p>
            <a:pPr lvl="0"/>
            <a:endParaRPr lang="en-US" sz="2800" dirty="0" smtClean="0">
              <a:latin typeface="Albertville" pitchFamily="34" charset="0"/>
            </a:endParaRPr>
          </a:p>
          <a:p>
            <a:pPr>
              <a:buNone/>
            </a:pPr>
            <a:r>
              <a:rPr lang="en-US" dirty="0" smtClean="0"/>
              <a:t> </a:t>
            </a:r>
            <a:endParaRPr lang="en-US" dirty="0"/>
          </a:p>
        </p:txBody>
      </p:sp>
      <p:pic>
        <p:nvPicPr>
          <p:cNvPr id="7" name="Picture 6" descr="MPj03878050000[1].jpg"/>
          <p:cNvPicPr>
            <a:picLocks noChangeAspect="1"/>
          </p:cNvPicPr>
          <p:nvPr/>
        </p:nvPicPr>
        <p:blipFill>
          <a:blip r:embed="rId3" cstate="print"/>
          <a:stretch>
            <a:fillRect/>
          </a:stretch>
        </p:blipFill>
        <p:spPr>
          <a:xfrm>
            <a:off x="6477000" y="3810001"/>
            <a:ext cx="2063248" cy="2362200"/>
          </a:xfrm>
          <a:prstGeom prst="rect">
            <a:avLst/>
          </a:prstGeom>
        </p:spPr>
      </p:pic>
      <p:sp>
        <p:nvSpPr>
          <p:cNvPr id="6" name="Slide Number Placeholder 5"/>
          <p:cNvSpPr>
            <a:spLocks noGrp="1"/>
          </p:cNvSpPr>
          <p:nvPr>
            <p:ph type="sldNum" sz="quarter" idx="12"/>
          </p:nvPr>
        </p:nvSpPr>
        <p:spPr/>
        <p:txBody>
          <a:bodyPr/>
          <a:lstStyle/>
          <a:p>
            <a:fld id="{FE32481A-4381-498B-8A4E-EB06C002DB72}" type="slidenum">
              <a:rPr lang="en-US" smtClean="0"/>
              <a:pPr/>
              <a:t>15</a:t>
            </a:fld>
            <a:endParaRPr lang="en-US"/>
          </a:p>
        </p:txBody>
      </p:sp>
      <p:sp>
        <p:nvSpPr>
          <p:cNvPr id="8" name="Footer Placeholder 7"/>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p:txBody>
          <a:bodyPr>
            <a:normAutofit/>
          </a:bodyPr>
          <a:lstStyle/>
          <a:p>
            <a:pPr algn="l">
              <a:buNone/>
            </a:pPr>
            <a:r>
              <a:rPr lang="en-US" sz="3600" dirty="0" smtClean="0">
                <a:latin typeface="+mj-lt"/>
              </a:rPr>
              <a:t> </a:t>
            </a:r>
            <a:r>
              <a:rPr lang="en-US" sz="2000" dirty="0" err="1" smtClean="0">
                <a:latin typeface="+mj-lt"/>
              </a:rPr>
              <a:t>SitinG</a:t>
            </a:r>
            <a:r>
              <a:rPr lang="en-US" sz="2000" dirty="0" smtClean="0">
                <a:latin typeface="+mj-lt"/>
              </a:rPr>
              <a:t> interstate Transmission </a:t>
            </a:r>
          </a:p>
        </p:txBody>
      </p:sp>
      <p:sp>
        <p:nvSpPr>
          <p:cNvPr id="2" name="Title 1"/>
          <p:cNvSpPr>
            <a:spLocks noGrp="1"/>
          </p:cNvSpPr>
          <p:nvPr>
            <p:ph type="title"/>
          </p:nvPr>
        </p:nvSpPr>
        <p:spPr/>
        <p:txBody>
          <a:bodyPr>
            <a:noAutofit/>
          </a:bodyPr>
          <a:lstStyle/>
          <a:p>
            <a:r>
              <a:rPr lang="en-US" sz="3200" b="1" dirty="0" smtClean="0"/>
              <a:t>Helping to Bring New, Cost-Effective,  Renewable  Resources to Market</a:t>
            </a:r>
            <a:endParaRPr lang="en-US" sz="3200" b="1" dirty="0"/>
          </a:p>
        </p:txBody>
      </p:sp>
      <p:pic>
        <p:nvPicPr>
          <p:cNvPr id="8" name="Picture 7" descr="MPj04019220000[1].jpg"/>
          <p:cNvPicPr>
            <a:picLocks noChangeAspect="1"/>
          </p:cNvPicPr>
          <p:nvPr/>
        </p:nvPicPr>
        <p:blipFill>
          <a:blip r:embed="rId3" cstate="print"/>
          <a:stretch>
            <a:fillRect/>
          </a:stretch>
        </p:blipFill>
        <p:spPr>
          <a:xfrm>
            <a:off x="2514600" y="3429000"/>
            <a:ext cx="3914488" cy="2608639"/>
          </a:xfrm>
          <a:prstGeom prst="rect">
            <a:avLst/>
          </a:prstGeom>
        </p:spPr>
      </p:pic>
      <p:sp>
        <p:nvSpPr>
          <p:cNvPr id="7" name="Slide Number Placeholder 6"/>
          <p:cNvSpPr>
            <a:spLocks noGrp="1"/>
          </p:cNvSpPr>
          <p:nvPr>
            <p:ph type="sldNum" sz="quarter" idx="12"/>
          </p:nvPr>
        </p:nvSpPr>
        <p:spPr/>
        <p:txBody>
          <a:bodyPr/>
          <a:lstStyle/>
          <a:p>
            <a:fld id="{FE32481A-4381-498B-8A4E-EB06C002DB72}" type="slidenum">
              <a:rPr lang="en-US" smtClean="0"/>
              <a:pPr/>
              <a:t>16</a:t>
            </a:fld>
            <a:endParaRPr lang="en-US"/>
          </a:p>
        </p:txBody>
      </p:sp>
      <p:sp>
        <p:nvSpPr>
          <p:cNvPr id="9" name="Footer Placeholder 8"/>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
          </p:nvPr>
        </p:nvSpPr>
        <p:spPr/>
        <p:txBody>
          <a:bodyPr>
            <a:normAutofit fontScale="70000" lnSpcReduction="20000"/>
          </a:bodyPr>
          <a:lstStyle/>
          <a:p>
            <a:pPr>
              <a:buNone/>
            </a:pPr>
            <a:endParaRPr lang="en-US" dirty="0" smtClean="0"/>
          </a:p>
          <a:p>
            <a:endParaRPr lang="en-US" sz="2400" dirty="0" smtClean="0">
              <a:latin typeface="Albertville" pitchFamily="34" charset="0"/>
            </a:endParaRPr>
          </a:p>
          <a:p>
            <a:endParaRPr lang="en-US" sz="2800" dirty="0" smtClean="0">
              <a:latin typeface="Albertville" pitchFamily="34" charset="0"/>
            </a:endParaRPr>
          </a:p>
          <a:p>
            <a:pPr>
              <a:buNone/>
            </a:pPr>
            <a:endParaRPr lang="en-US" sz="2800" dirty="0" smtClean="0">
              <a:latin typeface="Albertville" pitchFamily="34" charset="0"/>
            </a:endParaRPr>
          </a:p>
          <a:p>
            <a:endParaRPr lang="en-US" sz="2800" dirty="0" smtClean="0">
              <a:latin typeface="Albertville" pitchFamily="34" charset="0"/>
            </a:endParaRPr>
          </a:p>
          <a:p>
            <a:pPr>
              <a:buNone/>
            </a:pPr>
            <a:endParaRPr lang="en-US" sz="3300" dirty="0" smtClean="0">
              <a:latin typeface="Albertville" pitchFamily="34" charset="0"/>
            </a:endParaRPr>
          </a:p>
          <a:p>
            <a:pPr>
              <a:buNone/>
            </a:pPr>
            <a:endParaRPr lang="en-US" sz="3300" dirty="0" smtClean="0">
              <a:latin typeface="Albertville" pitchFamily="34" charset="0"/>
            </a:endParaRPr>
          </a:p>
          <a:p>
            <a:pPr>
              <a:buNone/>
            </a:pPr>
            <a:endParaRPr lang="en-US" sz="3300" dirty="0" smtClean="0">
              <a:latin typeface="Albertville" pitchFamily="34" charset="0"/>
            </a:endParaRPr>
          </a:p>
          <a:p>
            <a:r>
              <a:rPr lang="en-US" sz="3300" dirty="0" smtClean="0">
                <a:latin typeface="Albertville" pitchFamily="34" charset="0"/>
              </a:rPr>
              <a:t>All six states generally have exclusive </a:t>
            </a:r>
            <a:r>
              <a:rPr lang="en-US" sz="3300" dirty="0" err="1" smtClean="0">
                <a:latin typeface="Albertville" pitchFamily="34" charset="0"/>
              </a:rPr>
              <a:t>siting</a:t>
            </a:r>
            <a:r>
              <a:rPr lang="en-US" sz="3300" dirty="0" smtClean="0">
                <a:latin typeface="Albertville" pitchFamily="34" charset="0"/>
              </a:rPr>
              <a:t> authority </a:t>
            </a:r>
          </a:p>
          <a:p>
            <a:endParaRPr lang="en-US" sz="3300" dirty="0" smtClean="0">
              <a:latin typeface="Albertville" pitchFamily="34" charset="0"/>
            </a:endParaRPr>
          </a:p>
          <a:p>
            <a:r>
              <a:rPr lang="en-US" sz="3300" dirty="0" smtClean="0">
                <a:latin typeface="Albertville" pitchFamily="34" charset="0"/>
              </a:rPr>
              <a:t>All six states have sufficient statutory flexibility to coordinate</a:t>
            </a:r>
          </a:p>
          <a:p>
            <a:pPr>
              <a:buNone/>
            </a:pPr>
            <a:endParaRPr lang="en-US" sz="3300" dirty="0" smtClean="0">
              <a:latin typeface="Albertville" pitchFamily="34" charset="0"/>
            </a:endParaRPr>
          </a:p>
          <a:p>
            <a:r>
              <a:rPr lang="en-US" sz="3300" dirty="0" smtClean="0">
                <a:latin typeface="Albertville" pitchFamily="34" charset="0"/>
              </a:rPr>
              <a:t>Several states have specific &amp; broad coordination authority</a:t>
            </a:r>
          </a:p>
          <a:p>
            <a:pPr>
              <a:buNone/>
            </a:pPr>
            <a:r>
              <a:rPr lang="en-US" sz="2400" dirty="0" smtClean="0"/>
              <a:t>		</a:t>
            </a:r>
            <a:endParaRPr lang="en-US" sz="2400" dirty="0"/>
          </a:p>
        </p:txBody>
      </p:sp>
      <p:sp>
        <p:nvSpPr>
          <p:cNvPr id="6" name="Title 5"/>
          <p:cNvSpPr>
            <a:spLocks noGrp="1"/>
          </p:cNvSpPr>
          <p:nvPr>
            <p:ph type="title"/>
          </p:nvPr>
        </p:nvSpPr>
        <p:spPr/>
        <p:txBody>
          <a:bodyPr>
            <a:normAutofit/>
          </a:bodyPr>
          <a:lstStyle/>
          <a:p>
            <a:r>
              <a:rPr lang="en-US" b="1" dirty="0" err="1" smtClean="0">
                <a:solidFill>
                  <a:schemeClr val="tx2"/>
                </a:solidFill>
              </a:rPr>
              <a:t>Siting</a:t>
            </a:r>
            <a:r>
              <a:rPr lang="en-US" b="1" dirty="0" smtClean="0">
                <a:solidFill>
                  <a:schemeClr val="tx2"/>
                </a:solidFill>
              </a:rPr>
              <a:t> Authority  </a:t>
            </a:r>
            <a:endParaRPr lang="en-US" b="1" dirty="0">
              <a:solidFill>
                <a:schemeClr val="tx2"/>
              </a:solidFill>
            </a:endParaRPr>
          </a:p>
        </p:txBody>
      </p:sp>
      <p:pic>
        <p:nvPicPr>
          <p:cNvPr id="8" name="Picture 7" descr="MPj04088640000[1].jpg"/>
          <p:cNvPicPr>
            <a:picLocks noChangeAspect="1"/>
          </p:cNvPicPr>
          <p:nvPr/>
        </p:nvPicPr>
        <p:blipFill>
          <a:blip r:embed="rId3" cstate="print"/>
          <a:stretch>
            <a:fillRect/>
          </a:stretch>
        </p:blipFill>
        <p:spPr>
          <a:xfrm>
            <a:off x="3581400" y="1752600"/>
            <a:ext cx="1981200" cy="2057400"/>
          </a:xfrm>
          <a:prstGeom prst="rect">
            <a:avLst/>
          </a:prstGeom>
        </p:spPr>
      </p:pic>
      <p:sp>
        <p:nvSpPr>
          <p:cNvPr id="9" name="Slide Number Placeholder 8"/>
          <p:cNvSpPr>
            <a:spLocks noGrp="1"/>
          </p:cNvSpPr>
          <p:nvPr>
            <p:ph type="sldNum" sz="quarter" idx="12"/>
          </p:nvPr>
        </p:nvSpPr>
        <p:spPr/>
        <p:txBody>
          <a:bodyPr/>
          <a:lstStyle/>
          <a:p>
            <a:fld id="{FE32481A-4381-498B-8A4E-EB06C002DB72}" type="slidenum">
              <a:rPr lang="en-US" smtClean="0"/>
              <a:pPr/>
              <a:t>17</a:t>
            </a:fld>
            <a:endParaRPr lang="en-US"/>
          </a:p>
        </p:txBody>
      </p:sp>
      <p:sp>
        <p:nvSpPr>
          <p:cNvPr id="10" name="Footer Placeholder 9"/>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Massachusetts’ Coordination Authority </a:t>
            </a:r>
            <a:endParaRPr lang="en-US" b="1" dirty="0">
              <a:solidFill>
                <a:schemeClr val="tx2"/>
              </a:solidFill>
            </a:endParaRPr>
          </a:p>
        </p:txBody>
      </p:sp>
      <p:sp>
        <p:nvSpPr>
          <p:cNvPr id="3" name="Footer Placeholder 2"/>
          <p:cNvSpPr>
            <a:spLocks noGrp="1"/>
          </p:cNvSpPr>
          <p:nvPr>
            <p:ph type="ftr" sz="quarter" idx="11"/>
          </p:nvPr>
        </p:nvSpPr>
        <p:spPr/>
        <p:txBody>
          <a:bodyPr/>
          <a:lstStyle/>
          <a:p>
            <a:r>
              <a:rPr lang="en-US" smtClean="0"/>
              <a:t>New England States Committee on Electricity</a:t>
            </a:r>
            <a:endParaRPr lang="en-US"/>
          </a:p>
        </p:txBody>
      </p:sp>
      <p:sp>
        <p:nvSpPr>
          <p:cNvPr id="4" name="Slide Number Placeholder 3"/>
          <p:cNvSpPr>
            <a:spLocks noGrp="1"/>
          </p:cNvSpPr>
          <p:nvPr>
            <p:ph type="sldNum" sz="quarter" idx="12"/>
          </p:nvPr>
        </p:nvSpPr>
        <p:spPr/>
        <p:txBody>
          <a:bodyPr/>
          <a:lstStyle/>
          <a:p>
            <a:fld id="{FE32481A-4381-498B-8A4E-EB06C002DB72}" type="slidenum">
              <a:rPr lang="en-US" smtClean="0"/>
              <a:pPr/>
              <a:t>18</a:t>
            </a:fld>
            <a:endParaRPr lang="en-US"/>
          </a:p>
        </p:txBody>
      </p:sp>
      <p:sp>
        <p:nvSpPr>
          <p:cNvPr id="5" name="Content Placeholder 4"/>
          <p:cNvSpPr>
            <a:spLocks noGrp="1"/>
          </p:cNvSpPr>
          <p:nvPr>
            <p:ph sz="quarter" idx="1"/>
          </p:nvPr>
        </p:nvSpPr>
        <p:spPr/>
        <p:txBody>
          <a:bodyPr>
            <a:normAutofit lnSpcReduction="10000"/>
          </a:bodyPr>
          <a:lstStyle/>
          <a:p>
            <a:pPr>
              <a:buNone/>
            </a:pPr>
            <a:r>
              <a:rPr lang="en-US" dirty="0" smtClean="0">
                <a:latin typeface="Albertville" pitchFamily="34" charset="0"/>
              </a:rPr>
              <a:t>Massachusetts is authorized to:  </a:t>
            </a:r>
          </a:p>
          <a:p>
            <a:pPr>
              <a:buNone/>
            </a:pPr>
            <a:endParaRPr lang="en-US" dirty="0" smtClean="0">
              <a:latin typeface="Albertville" pitchFamily="34" charset="0"/>
            </a:endParaRPr>
          </a:p>
          <a:p>
            <a:r>
              <a:rPr lang="en-US" dirty="0" smtClean="0">
                <a:latin typeface="Albertville" pitchFamily="34" charset="0"/>
              </a:rPr>
              <a:t>Conduct joint investigations</a:t>
            </a:r>
          </a:p>
          <a:p>
            <a:pPr>
              <a:buNone/>
            </a:pPr>
            <a:endParaRPr lang="en-US" dirty="0" smtClean="0">
              <a:latin typeface="Albertville" pitchFamily="34" charset="0"/>
            </a:endParaRPr>
          </a:p>
          <a:p>
            <a:r>
              <a:rPr lang="en-US" dirty="0" smtClean="0">
                <a:latin typeface="Albertville" pitchFamily="34" charset="0"/>
              </a:rPr>
              <a:t>Hold joint hearings in or outside of Massachusetts </a:t>
            </a:r>
          </a:p>
          <a:p>
            <a:pPr>
              <a:buNone/>
            </a:pPr>
            <a:endParaRPr lang="en-US" dirty="0" smtClean="0">
              <a:latin typeface="Albertville" pitchFamily="34" charset="0"/>
            </a:endParaRPr>
          </a:p>
          <a:p>
            <a:r>
              <a:rPr lang="en-US" dirty="0" smtClean="0">
                <a:latin typeface="Albertville" pitchFamily="34" charset="0"/>
              </a:rPr>
              <a:t>Issue joint or concurrent orders with any other state</a:t>
            </a:r>
          </a:p>
          <a:p>
            <a:pPr>
              <a:buNone/>
            </a:pPr>
            <a:endParaRPr lang="en-US" dirty="0" smtClean="0">
              <a:latin typeface="Albertville" pitchFamily="34" charset="0"/>
            </a:endParaRPr>
          </a:p>
          <a:p>
            <a:r>
              <a:rPr lang="en-US" dirty="0" smtClean="0">
                <a:latin typeface="Albertville" pitchFamily="34" charset="0"/>
              </a:rPr>
              <a:t>Function under compacts with other states in certain circumstances </a:t>
            </a:r>
          </a:p>
          <a:p>
            <a:pPr>
              <a:buNone/>
            </a:pPr>
            <a:endParaRPr lang="en-US" dirty="0" smtClean="0">
              <a:latin typeface="Albertville" pitchFamily="34" charset="0"/>
            </a:endParaRPr>
          </a:p>
          <a:p>
            <a:pPr>
              <a:buNone/>
            </a:pPr>
            <a:endParaRPr lang="en-US" dirty="0">
              <a:latin typeface="Albertville"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solidFill>
              </a:rPr>
              <a:t>Commonalities Create Opportunity </a:t>
            </a:r>
            <a:endParaRPr lang="en-US" b="1" dirty="0">
              <a:solidFill>
                <a:schemeClr val="tx2"/>
              </a:solidFill>
            </a:endParaRPr>
          </a:p>
        </p:txBody>
      </p:sp>
      <p:sp>
        <p:nvSpPr>
          <p:cNvPr id="4" name="Content Placeholder 3"/>
          <p:cNvSpPr>
            <a:spLocks noGrp="1"/>
          </p:cNvSpPr>
          <p:nvPr>
            <p:ph sz="quarter" idx="1"/>
          </p:nvPr>
        </p:nvSpPr>
        <p:spPr/>
        <p:txBody>
          <a:bodyPr>
            <a:normAutofit/>
          </a:bodyPr>
          <a:lstStyle/>
          <a:p>
            <a:r>
              <a:rPr lang="en-US" sz="2800" dirty="0" smtClean="0">
                <a:latin typeface="Albertville" pitchFamily="34" charset="0"/>
              </a:rPr>
              <a:t>States’ </a:t>
            </a:r>
            <a:r>
              <a:rPr lang="en-US" sz="2800" dirty="0" err="1" smtClean="0">
                <a:latin typeface="Albertville" pitchFamily="34" charset="0"/>
              </a:rPr>
              <a:t>siting</a:t>
            </a:r>
            <a:r>
              <a:rPr lang="en-US" sz="2800" dirty="0" smtClean="0">
                <a:latin typeface="Albertville" pitchFamily="34" charset="0"/>
              </a:rPr>
              <a:t> review </a:t>
            </a:r>
            <a:r>
              <a:rPr lang="en-US" sz="2800" b="1" dirty="0" smtClean="0">
                <a:solidFill>
                  <a:schemeClr val="accent1"/>
                </a:solidFill>
                <a:latin typeface="Albertville" pitchFamily="34" charset="0"/>
              </a:rPr>
              <a:t>timelines</a:t>
            </a:r>
            <a:r>
              <a:rPr lang="en-US" sz="2800" dirty="0" smtClean="0">
                <a:latin typeface="Albertville" pitchFamily="34" charset="0"/>
              </a:rPr>
              <a:t> sufficiently similar to enable some degree of simultaneous review</a:t>
            </a:r>
          </a:p>
          <a:p>
            <a:endParaRPr lang="en-US" sz="2800" dirty="0" smtClean="0">
              <a:latin typeface="Albertville" pitchFamily="34" charset="0"/>
            </a:endParaRPr>
          </a:p>
          <a:p>
            <a:r>
              <a:rPr lang="en-US" sz="2800" dirty="0" smtClean="0">
                <a:latin typeface="Albertville" pitchFamily="34" charset="0"/>
              </a:rPr>
              <a:t>Common </a:t>
            </a:r>
            <a:r>
              <a:rPr lang="en-US" sz="2800" b="1" dirty="0" smtClean="0">
                <a:solidFill>
                  <a:schemeClr val="accent1"/>
                </a:solidFill>
                <a:latin typeface="Albertville" pitchFamily="34" charset="0"/>
              </a:rPr>
              <a:t>application</a:t>
            </a:r>
            <a:r>
              <a:rPr lang="en-US" sz="2800" dirty="0" smtClean="0">
                <a:solidFill>
                  <a:schemeClr val="accent1"/>
                </a:solidFill>
                <a:latin typeface="Albertville" pitchFamily="34" charset="0"/>
              </a:rPr>
              <a:t> </a:t>
            </a:r>
            <a:r>
              <a:rPr lang="en-US" sz="2800" dirty="0" smtClean="0">
                <a:latin typeface="Albertville" pitchFamily="34" charset="0"/>
              </a:rPr>
              <a:t>elements</a:t>
            </a:r>
          </a:p>
          <a:p>
            <a:endParaRPr lang="en-US" sz="2800" dirty="0" smtClean="0">
              <a:latin typeface="Albertville" pitchFamily="34" charset="0"/>
            </a:endParaRPr>
          </a:p>
          <a:p>
            <a:r>
              <a:rPr lang="en-US" sz="2800" dirty="0" smtClean="0">
                <a:latin typeface="Albertville" pitchFamily="34" charset="0"/>
              </a:rPr>
              <a:t>Common required </a:t>
            </a:r>
            <a:r>
              <a:rPr lang="en-US" sz="2800" b="1" dirty="0" smtClean="0">
                <a:solidFill>
                  <a:schemeClr val="accent1"/>
                </a:solidFill>
                <a:latin typeface="Albertville" pitchFamily="34" charset="0"/>
              </a:rPr>
              <a:t>findings</a:t>
            </a:r>
            <a:endParaRPr lang="en-US" b="1" dirty="0">
              <a:solidFill>
                <a:schemeClr val="accent1"/>
              </a:solidFill>
            </a:endParaRPr>
          </a:p>
        </p:txBody>
      </p:sp>
      <p:graphicFrame>
        <p:nvGraphicFramePr>
          <p:cNvPr id="6" name="Diagram 5"/>
          <p:cNvGraphicFramePr/>
          <p:nvPr/>
        </p:nvGraphicFramePr>
        <p:xfrm>
          <a:off x="5029200" y="2209800"/>
          <a:ext cx="38100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p:txBody>
          <a:bodyPr/>
          <a:lstStyle/>
          <a:p>
            <a:fld id="{FE32481A-4381-498B-8A4E-EB06C002DB72}" type="slidenum">
              <a:rPr lang="en-US" smtClean="0"/>
              <a:pPr/>
              <a:t>19</a:t>
            </a:fld>
            <a:endParaRPr lang="en-US"/>
          </a:p>
        </p:txBody>
      </p:sp>
      <p:sp>
        <p:nvSpPr>
          <p:cNvPr id="8" name="Footer Placeholder 7"/>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About NESCOE </a:t>
            </a:r>
            <a:endParaRPr lang="en-US" b="1" dirty="0">
              <a:solidFill>
                <a:schemeClr val="tx2"/>
              </a:solidFill>
            </a:endParaRPr>
          </a:p>
        </p:txBody>
      </p:sp>
      <p:sp>
        <p:nvSpPr>
          <p:cNvPr id="3" name="Footer Placeholder 2"/>
          <p:cNvSpPr>
            <a:spLocks noGrp="1"/>
          </p:cNvSpPr>
          <p:nvPr>
            <p:ph type="ftr" sz="quarter" idx="11"/>
          </p:nvPr>
        </p:nvSpPr>
        <p:spPr/>
        <p:txBody>
          <a:bodyPr/>
          <a:lstStyle/>
          <a:p>
            <a:r>
              <a:rPr lang="en-US" smtClean="0"/>
              <a:t>New England States Committee on Electricity</a:t>
            </a:r>
            <a:endParaRPr lang="en-US"/>
          </a:p>
        </p:txBody>
      </p:sp>
      <p:sp>
        <p:nvSpPr>
          <p:cNvPr id="4" name="Slide Number Placeholder 3"/>
          <p:cNvSpPr>
            <a:spLocks noGrp="1"/>
          </p:cNvSpPr>
          <p:nvPr>
            <p:ph type="sldNum" sz="quarter" idx="12"/>
          </p:nvPr>
        </p:nvSpPr>
        <p:spPr/>
        <p:txBody>
          <a:bodyPr/>
          <a:lstStyle/>
          <a:p>
            <a:fld id="{FE32481A-4381-498B-8A4E-EB06C002DB72}" type="slidenum">
              <a:rPr lang="en-US" smtClean="0"/>
              <a:pPr/>
              <a:t>2</a:t>
            </a:fld>
            <a:endParaRPr lang="en-US"/>
          </a:p>
        </p:txBody>
      </p:sp>
      <p:sp>
        <p:nvSpPr>
          <p:cNvPr id="5" name="Content Placeholder 4"/>
          <p:cNvSpPr>
            <a:spLocks noGrp="1"/>
          </p:cNvSpPr>
          <p:nvPr>
            <p:ph sz="quarter" idx="1"/>
          </p:nvPr>
        </p:nvSpPr>
        <p:spPr/>
        <p:txBody>
          <a:bodyPr/>
          <a:lstStyle/>
          <a:p>
            <a:endParaRPr lang="en-US" dirty="0" smtClean="0">
              <a:latin typeface="Albertville" pitchFamily="34" charset="0"/>
            </a:endParaRPr>
          </a:p>
          <a:p>
            <a:pPr>
              <a:buNone/>
            </a:pPr>
            <a:endParaRPr lang="en-US" dirty="0" smtClean="0">
              <a:latin typeface="Albertville" pitchFamily="34" charset="0"/>
            </a:endParaRPr>
          </a:p>
          <a:p>
            <a:r>
              <a:rPr lang="en-US" dirty="0" smtClean="0">
                <a:latin typeface="Albertville" pitchFamily="34" charset="0"/>
              </a:rPr>
              <a:t>New England’s Regional State Committee </a:t>
            </a:r>
          </a:p>
          <a:p>
            <a:r>
              <a:rPr lang="en-US" dirty="0" smtClean="0">
                <a:latin typeface="Albertville" pitchFamily="34" charset="0"/>
              </a:rPr>
              <a:t>Governed by a board of Managers appointed by each of the New England Governors </a:t>
            </a:r>
          </a:p>
          <a:p>
            <a:r>
              <a:rPr lang="en-US" dirty="0" smtClean="0">
                <a:latin typeface="Albertville" pitchFamily="34" charset="0"/>
              </a:rPr>
              <a:t>Focus on system planning &amp; expansion and resource adequacy </a:t>
            </a:r>
          </a:p>
          <a:p>
            <a:r>
              <a:rPr lang="en-US" dirty="0" smtClean="0">
                <a:latin typeface="Albertville" pitchFamily="34" charset="0"/>
              </a:rPr>
              <a:t>More information at nescoe.com  </a:t>
            </a:r>
            <a:endParaRPr lang="en-US" dirty="0" smtClean="0">
              <a:solidFill>
                <a:schemeClr val="tx2"/>
              </a:solidFill>
              <a:latin typeface="Albertville" pitchFamily="34" charset="0"/>
            </a:endParaRPr>
          </a:p>
          <a:p>
            <a:pPr>
              <a:buNone/>
            </a:pPr>
            <a:endParaRPr lang="en-US" dirty="0">
              <a:latin typeface="Albertville"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04800" y="228600"/>
            <a:ext cx="8534400" cy="758952"/>
          </a:xfrm>
        </p:spPr>
        <p:txBody>
          <a:bodyPr>
            <a:normAutofit/>
          </a:bodyPr>
          <a:lstStyle/>
          <a:p>
            <a:r>
              <a:rPr lang="en-US" b="1" dirty="0" smtClean="0">
                <a:solidFill>
                  <a:schemeClr val="tx2"/>
                </a:solidFill>
              </a:rPr>
              <a:t>Coordination Opportunities</a:t>
            </a:r>
            <a:endParaRPr lang="en-US" b="1" dirty="0">
              <a:solidFill>
                <a:schemeClr val="tx2"/>
              </a:solidFill>
            </a:endParaRPr>
          </a:p>
        </p:txBody>
      </p:sp>
      <p:sp>
        <p:nvSpPr>
          <p:cNvPr id="9" name="Content Placeholder 8"/>
          <p:cNvSpPr>
            <a:spLocks noGrp="1"/>
          </p:cNvSpPr>
          <p:nvPr>
            <p:ph sz="quarter" idx="1"/>
          </p:nvPr>
        </p:nvSpPr>
        <p:spPr/>
        <p:txBody>
          <a:bodyPr>
            <a:normAutofit fontScale="92500" lnSpcReduction="20000"/>
          </a:bodyPr>
          <a:lstStyle/>
          <a:p>
            <a:pPr lvl="0"/>
            <a:r>
              <a:rPr lang="en-US" sz="2600" dirty="0" smtClean="0">
                <a:latin typeface="Albertville" pitchFamily="34" charset="0"/>
              </a:rPr>
              <a:t>Conduct approximately </a:t>
            </a:r>
            <a:r>
              <a:rPr lang="en-US" sz="2600" b="1" dirty="0" smtClean="0">
                <a:solidFill>
                  <a:schemeClr val="accent1"/>
                </a:solidFill>
                <a:latin typeface="Albertville" pitchFamily="34" charset="0"/>
              </a:rPr>
              <a:t>concurrent state </a:t>
            </a:r>
            <a:r>
              <a:rPr lang="en-US" sz="2600" b="1" dirty="0" err="1" smtClean="0">
                <a:solidFill>
                  <a:schemeClr val="accent1"/>
                </a:solidFill>
                <a:latin typeface="Albertville" pitchFamily="34" charset="0"/>
              </a:rPr>
              <a:t>siting</a:t>
            </a:r>
            <a:r>
              <a:rPr lang="en-US" sz="2600" b="1" dirty="0" smtClean="0">
                <a:solidFill>
                  <a:schemeClr val="accent1"/>
                </a:solidFill>
                <a:latin typeface="Albertville" pitchFamily="34" charset="0"/>
              </a:rPr>
              <a:t> reviews </a:t>
            </a:r>
          </a:p>
          <a:p>
            <a:pPr>
              <a:buNone/>
            </a:pPr>
            <a:endParaRPr lang="en-US" sz="2600" dirty="0" smtClean="0">
              <a:latin typeface="Albertville" pitchFamily="34" charset="0"/>
            </a:endParaRPr>
          </a:p>
          <a:p>
            <a:pPr lvl="0"/>
            <a:r>
              <a:rPr lang="en-US" sz="2600" dirty="0" smtClean="0">
                <a:latin typeface="Albertville" pitchFamily="34" charset="0"/>
              </a:rPr>
              <a:t>Develop </a:t>
            </a:r>
            <a:r>
              <a:rPr lang="en-US" sz="2600" b="1" dirty="0" smtClean="0">
                <a:solidFill>
                  <a:schemeClr val="accent1"/>
                </a:solidFill>
                <a:latin typeface="Albertville" pitchFamily="34" charset="0"/>
              </a:rPr>
              <a:t>common component of the application </a:t>
            </a:r>
          </a:p>
          <a:p>
            <a:pPr lvl="2"/>
            <a:endParaRPr lang="en-US" sz="2200" dirty="0" smtClean="0">
              <a:latin typeface="Albertville" pitchFamily="34" charset="0"/>
            </a:endParaRPr>
          </a:p>
          <a:p>
            <a:pPr lvl="2"/>
            <a:r>
              <a:rPr lang="en-US" sz="2200" dirty="0" smtClean="0">
                <a:latin typeface="Albertville" pitchFamily="34" charset="0"/>
              </a:rPr>
              <a:t>project description</a:t>
            </a:r>
          </a:p>
          <a:p>
            <a:pPr lvl="2"/>
            <a:r>
              <a:rPr lang="en-US" sz="2200" dirty="0" smtClean="0">
                <a:latin typeface="Albertville" pitchFamily="34" charset="0"/>
              </a:rPr>
              <a:t>maps</a:t>
            </a:r>
          </a:p>
          <a:p>
            <a:pPr lvl="2"/>
            <a:r>
              <a:rPr lang="en-US" sz="2200" dirty="0" smtClean="0">
                <a:latin typeface="Albertville" pitchFamily="34" charset="0"/>
              </a:rPr>
              <a:t>information on system impact</a:t>
            </a:r>
          </a:p>
          <a:p>
            <a:pPr lvl="2"/>
            <a:r>
              <a:rPr lang="en-US" sz="2200" dirty="0" smtClean="0">
                <a:latin typeface="Albertville" pitchFamily="34" charset="0"/>
              </a:rPr>
              <a:t>costs </a:t>
            </a:r>
          </a:p>
          <a:p>
            <a:pPr lvl="2"/>
            <a:r>
              <a:rPr lang="en-US" sz="2200" dirty="0" smtClean="0">
                <a:latin typeface="Albertville" pitchFamily="34" charset="0"/>
              </a:rPr>
              <a:t>testimony on facility need</a:t>
            </a:r>
          </a:p>
          <a:p>
            <a:pPr>
              <a:buNone/>
            </a:pPr>
            <a:endParaRPr lang="en-US" sz="2600" dirty="0" smtClean="0">
              <a:latin typeface="Albertville" pitchFamily="34" charset="0"/>
            </a:endParaRPr>
          </a:p>
          <a:p>
            <a:pPr>
              <a:buNone/>
            </a:pPr>
            <a:endParaRPr lang="en-US" sz="2600" dirty="0" smtClean="0">
              <a:latin typeface="Albertville" pitchFamily="34" charset="0"/>
            </a:endParaRPr>
          </a:p>
          <a:p>
            <a:pPr lvl="0"/>
            <a:r>
              <a:rPr lang="en-US" sz="2600" dirty="0" smtClean="0">
                <a:latin typeface="Albertville" pitchFamily="34" charset="0"/>
              </a:rPr>
              <a:t>Issue </a:t>
            </a:r>
            <a:r>
              <a:rPr lang="en-US" sz="2600" b="1" dirty="0" smtClean="0">
                <a:solidFill>
                  <a:schemeClr val="accent1"/>
                </a:solidFill>
                <a:latin typeface="Albertville" pitchFamily="34" charset="0"/>
              </a:rPr>
              <a:t>coordinated discovery </a:t>
            </a:r>
            <a:r>
              <a:rPr lang="en-US" sz="2600" dirty="0" smtClean="0">
                <a:latin typeface="Albertville" pitchFamily="34" charset="0"/>
              </a:rPr>
              <a:t>on overall project, streamline responses</a:t>
            </a:r>
          </a:p>
          <a:p>
            <a:endParaRPr lang="en-US" sz="2600" dirty="0" smtClean="0">
              <a:latin typeface="Albertville" pitchFamily="34" charset="0"/>
            </a:endParaRPr>
          </a:p>
          <a:p>
            <a:pPr>
              <a:buNone/>
            </a:pPr>
            <a:endParaRPr lang="en-US" dirty="0"/>
          </a:p>
        </p:txBody>
      </p:sp>
      <p:pic>
        <p:nvPicPr>
          <p:cNvPr id="6" name="Picture 5" descr="MPj04331300000[1].jpg"/>
          <p:cNvPicPr>
            <a:picLocks noChangeAspect="1"/>
          </p:cNvPicPr>
          <p:nvPr/>
        </p:nvPicPr>
        <p:blipFill>
          <a:blip r:embed="rId3" cstate="print"/>
          <a:stretch>
            <a:fillRect/>
          </a:stretch>
        </p:blipFill>
        <p:spPr>
          <a:xfrm>
            <a:off x="5257800" y="2819400"/>
            <a:ext cx="2286000" cy="1752600"/>
          </a:xfrm>
          <a:prstGeom prst="rect">
            <a:avLst/>
          </a:prstGeom>
        </p:spPr>
      </p:pic>
      <p:sp>
        <p:nvSpPr>
          <p:cNvPr id="7" name="Slide Number Placeholder 6"/>
          <p:cNvSpPr>
            <a:spLocks noGrp="1"/>
          </p:cNvSpPr>
          <p:nvPr>
            <p:ph type="sldNum" sz="quarter" idx="12"/>
          </p:nvPr>
        </p:nvSpPr>
        <p:spPr/>
        <p:txBody>
          <a:bodyPr/>
          <a:lstStyle/>
          <a:p>
            <a:fld id="{FE32481A-4381-498B-8A4E-EB06C002DB72}" type="slidenum">
              <a:rPr lang="en-US" smtClean="0"/>
              <a:pPr/>
              <a:t>20</a:t>
            </a:fld>
            <a:endParaRPr lang="en-US"/>
          </a:p>
        </p:txBody>
      </p:sp>
      <p:sp>
        <p:nvSpPr>
          <p:cNvPr id="10" name="Footer Placeholder 9"/>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Further Coordination Opportunities </a:t>
            </a:r>
            <a:endParaRPr lang="en-US" b="1" dirty="0">
              <a:solidFill>
                <a:schemeClr val="tx2"/>
              </a:solidFill>
            </a:endParaRPr>
          </a:p>
        </p:txBody>
      </p:sp>
      <p:sp>
        <p:nvSpPr>
          <p:cNvPr id="4" name="Content Placeholder 3"/>
          <p:cNvSpPr>
            <a:spLocks noGrp="1"/>
          </p:cNvSpPr>
          <p:nvPr>
            <p:ph sz="quarter" idx="1"/>
          </p:nvPr>
        </p:nvSpPr>
        <p:spPr/>
        <p:txBody>
          <a:bodyPr/>
          <a:lstStyle/>
          <a:p>
            <a:pPr lvl="0"/>
            <a:r>
              <a:rPr lang="en-US" sz="2600" dirty="0" smtClean="0">
                <a:latin typeface="Albertville" pitchFamily="34" charset="0"/>
              </a:rPr>
              <a:t>Hold </a:t>
            </a:r>
            <a:r>
              <a:rPr lang="en-US" sz="2600" b="1" dirty="0" smtClean="0">
                <a:solidFill>
                  <a:schemeClr val="accent1"/>
                </a:solidFill>
                <a:latin typeface="Albertville" pitchFamily="34" charset="0"/>
              </a:rPr>
              <a:t>joint hearing </a:t>
            </a:r>
            <a:r>
              <a:rPr lang="en-US" sz="2600" dirty="0" smtClean="0">
                <a:latin typeface="Albertville" pitchFamily="34" charset="0"/>
              </a:rPr>
              <a:t>on issues relating to common findings</a:t>
            </a:r>
          </a:p>
          <a:p>
            <a:pPr lvl="2"/>
            <a:r>
              <a:rPr lang="en-US" sz="2400" b="1" dirty="0" smtClean="0">
                <a:solidFill>
                  <a:schemeClr val="accent1"/>
                </a:solidFill>
                <a:latin typeface="Albertville" pitchFamily="34" charset="0"/>
              </a:rPr>
              <a:t>Local Processes Preserved</a:t>
            </a:r>
            <a:r>
              <a:rPr lang="en-US" sz="2400" dirty="0" smtClean="0">
                <a:latin typeface="Albertville" pitchFamily="34" charset="0"/>
              </a:rPr>
              <a:t>: joint hearing not to displace local hearings on local matters </a:t>
            </a:r>
          </a:p>
          <a:p>
            <a:endParaRPr lang="en-US" sz="2600" dirty="0" smtClean="0">
              <a:latin typeface="Albertville" pitchFamily="34" charset="0"/>
            </a:endParaRPr>
          </a:p>
          <a:p>
            <a:pPr lvl="0"/>
            <a:r>
              <a:rPr lang="en-US" sz="2600" dirty="0" smtClean="0">
                <a:latin typeface="Albertville" pitchFamily="34" charset="0"/>
              </a:rPr>
              <a:t>Consider </a:t>
            </a:r>
            <a:r>
              <a:rPr lang="en-US" sz="2600" b="1" dirty="0" smtClean="0">
                <a:solidFill>
                  <a:schemeClr val="accent1"/>
                </a:solidFill>
                <a:latin typeface="Albertville" pitchFamily="34" charset="0"/>
              </a:rPr>
              <a:t>adopting joint or concurrent orders </a:t>
            </a:r>
            <a:r>
              <a:rPr lang="en-US" sz="2600" dirty="0" smtClean="0">
                <a:latin typeface="Albertville" pitchFamily="34" charset="0"/>
              </a:rPr>
              <a:t>on common required findings</a:t>
            </a:r>
          </a:p>
          <a:p>
            <a:pPr lvl="0"/>
            <a:endParaRPr lang="en-US" dirty="0"/>
          </a:p>
        </p:txBody>
      </p:sp>
      <p:pic>
        <p:nvPicPr>
          <p:cNvPr id="6" name="Picture 5" descr="MPj04331690000[1].jpg"/>
          <p:cNvPicPr>
            <a:picLocks noChangeAspect="1"/>
          </p:cNvPicPr>
          <p:nvPr/>
        </p:nvPicPr>
        <p:blipFill>
          <a:blip r:embed="rId3" cstate="print"/>
          <a:stretch>
            <a:fillRect/>
          </a:stretch>
        </p:blipFill>
        <p:spPr>
          <a:xfrm>
            <a:off x="3124200" y="4343400"/>
            <a:ext cx="2816770" cy="1905000"/>
          </a:xfrm>
          <a:prstGeom prst="rect">
            <a:avLst/>
          </a:prstGeom>
        </p:spPr>
      </p:pic>
      <p:sp>
        <p:nvSpPr>
          <p:cNvPr id="7" name="Slide Number Placeholder 6"/>
          <p:cNvSpPr>
            <a:spLocks noGrp="1"/>
          </p:cNvSpPr>
          <p:nvPr>
            <p:ph type="sldNum" sz="quarter" idx="12"/>
          </p:nvPr>
        </p:nvSpPr>
        <p:spPr/>
        <p:txBody>
          <a:bodyPr/>
          <a:lstStyle/>
          <a:p>
            <a:fld id="{FE32481A-4381-498B-8A4E-EB06C002DB72}" type="slidenum">
              <a:rPr lang="en-US" smtClean="0"/>
              <a:pPr/>
              <a:t>21</a:t>
            </a:fld>
            <a:endParaRPr lang="en-US"/>
          </a:p>
        </p:txBody>
      </p:sp>
      <p:sp>
        <p:nvSpPr>
          <p:cNvPr id="8" name="Footer Placeholder 7"/>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State-Federal Partnership </a:t>
            </a:r>
            <a:endParaRPr lang="en-US" b="1" dirty="0">
              <a:solidFill>
                <a:schemeClr val="tx2"/>
              </a:solidFill>
            </a:endParaRPr>
          </a:p>
        </p:txBody>
      </p:sp>
      <p:sp>
        <p:nvSpPr>
          <p:cNvPr id="5" name="Content Placeholder 4"/>
          <p:cNvSpPr>
            <a:spLocks noGrp="1"/>
          </p:cNvSpPr>
          <p:nvPr>
            <p:ph sz="quarter" idx="1"/>
          </p:nvPr>
        </p:nvSpPr>
        <p:spPr/>
        <p:txBody>
          <a:bodyPr>
            <a:normAutofit/>
          </a:bodyPr>
          <a:lstStyle/>
          <a:p>
            <a:pPr>
              <a:buNone/>
            </a:pPr>
            <a:r>
              <a:rPr lang="en-US" dirty="0" smtClean="0"/>
              <a:t>	</a:t>
            </a:r>
            <a:endParaRPr lang="en-US" sz="2400" dirty="0" smtClean="0">
              <a:latin typeface="Albertville" pitchFamily="34" charset="0"/>
            </a:endParaRPr>
          </a:p>
          <a:p>
            <a:pPr algn="just">
              <a:buNone/>
            </a:pPr>
            <a:r>
              <a:rPr lang="en-US" sz="2400" dirty="0" smtClean="0">
                <a:latin typeface="Albertville" pitchFamily="34" charset="0"/>
              </a:rPr>
              <a:t>	State and federal officials working together will reinforce our ability to simultaneously advance our clean energy goals  &amp; the nation’s interest in reducing carbon emissions, diversifying energy supply and reducing reliance on foreign fossil fuel</a:t>
            </a:r>
          </a:p>
          <a:p>
            <a:pPr>
              <a:buNone/>
            </a:pPr>
            <a:endParaRPr lang="en-US" dirty="0"/>
          </a:p>
        </p:txBody>
      </p:sp>
      <p:pic>
        <p:nvPicPr>
          <p:cNvPr id="6" name="Picture 5" descr="MPj04332140000[1].jpg"/>
          <p:cNvPicPr>
            <a:picLocks noChangeAspect="1"/>
          </p:cNvPicPr>
          <p:nvPr/>
        </p:nvPicPr>
        <p:blipFill>
          <a:blip r:embed="rId3" cstate="print"/>
          <a:stretch>
            <a:fillRect/>
          </a:stretch>
        </p:blipFill>
        <p:spPr>
          <a:xfrm>
            <a:off x="762000" y="4114800"/>
            <a:ext cx="7696200" cy="1770888"/>
          </a:xfrm>
          <a:prstGeom prst="rect">
            <a:avLst/>
          </a:prstGeom>
        </p:spPr>
      </p:pic>
      <p:sp>
        <p:nvSpPr>
          <p:cNvPr id="7" name="Slide Number Placeholder 6"/>
          <p:cNvSpPr>
            <a:spLocks noGrp="1"/>
          </p:cNvSpPr>
          <p:nvPr>
            <p:ph type="sldNum" sz="quarter" idx="12"/>
          </p:nvPr>
        </p:nvSpPr>
        <p:spPr/>
        <p:txBody>
          <a:bodyPr/>
          <a:lstStyle/>
          <a:p>
            <a:fld id="{FE32481A-4381-498B-8A4E-EB06C002DB72}" type="slidenum">
              <a:rPr lang="en-US" smtClean="0"/>
              <a:pPr/>
              <a:t>22</a:t>
            </a:fld>
            <a:endParaRPr lang="en-US"/>
          </a:p>
        </p:txBody>
      </p:sp>
      <p:sp>
        <p:nvSpPr>
          <p:cNvPr id="8" name="Footer Placeholder 7"/>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solidFill>
                  <a:schemeClr val="tx2"/>
                </a:solidFill>
              </a:rPr>
              <a:t>Regional Processes Informing Federal Action  </a:t>
            </a:r>
            <a:endParaRPr lang="en-US" sz="2800" b="1" dirty="0">
              <a:solidFill>
                <a:schemeClr val="tx2"/>
              </a:solidFill>
            </a:endParaRPr>
          </a:p>
        </p:txBody>
      </p:sp>
      <p:sp>
        <p:nvSpPr>
          <p:cNvPr id="5" name="Content Placeholder 4"/>
          <p:cNvSpPr>
            <a:spLocks noGrp="1"/>
          </p:cNvSpPr>
          <p:nvPr>
            <p:ph sz="quarter" idx="1"/>
          </p:nvPr>
        </p:nvSpPr>
        <p:spPr/>
        <p:txBody>
          <a:bodyPr>
            <a:normAutofit lnSpcReduction="10000"/>
          </a:bodyPr>
          <a:lstStyle/>
          <a:p>
            <a:r>
              <a:rPr lang="en-US" dirty="0" smtClean="0"/>
              <a:t> </a:t>
            </a:r>
            <a:r>
              <a:rPr lang="en-US" sz="2400" dirty="0" smtClean="0">
                <a:latin typeface="Albertville" pitchFamily="34" charset="0"/>
              </a:rPr>
              <a:t>New England’s work to date will add considerable value to national planning dialogue </a:t>
            </a:r>
          </a:p>
          <a:p>
            <a:pPr>
              <a:buNone/>
            </a:pPr>
            <a:endParaRPr lang="en-US" sz="2400" dirty="0" smtClean="0">
              <a:latin typeface="Albertville" pitchFamily="34" charset="0"/>
            </a:endParaRPr>
          </a:p>
          <a:p>
            <a:r>
              <a:rPr lang="en-US" sz="2400" dirty="0" smtClean="0">
                <a:latin typeface="Albertville" pitchFamily="34" charset="0"/>
              </a:rPr>
              <a:t>Federal administrative agency actions and/or any federal financial assistance should be linked to regional planning &amp; scenario analyses  and should:</a:t>
            </a:r>
          </a:p>
          <a:p>
            <a:pPr>
              <a:buNone/>
            </a:pPr>
            <a:endParaRPr lang="en-US" sz="2400" dirty="0" smtClean="0">
              <a:latin typeface="Albertville" pitchFamily="34" charset="0"/>
            </a:endParaRPr>
          </a:p>
          <a:p>
            <a:pPr lvl="2"/>
            <a:r>
              <a:rPr lang="en-US" dirty="0" smtClean="0">
                <a:latin typeface="Albertville" pitchFamily="34" charset="0"/>
              </a:rPr>
              <a:t>Support New England’s plan to encourage development of renewable resources in the context of competitive market mechanisms or solicitations</a:t>
            </a:r>
          </a:p>
          <a:p>
            <a:pPr lvl="2"/>
            <a:r>
              <a:rPr lang="en-US" dirty="0" smtClean="0">
                <a:latin typeface="Albertville" pitchFamily="34" charset="0"/>
              </a:rPr>
              <a:t>Give priority to renewable resources indentified in regional processes </a:t>
            </a:r>
          </a:p>
          <a:p>
            <a:pPr lvl="3">
              <a:buNone/>
            </a:pPr>
            <a:endParaRPr lang="en-US" sz="1700" dirty="0" smtClean="0">
              <a:latin typeface="Albertville" pitchFamily="34" charset="0"/>
            </a:endParaRPr>
          </a:p>
          <a:p>
            <a:pPr>
              <a:buNone/>
            </a:pPr>
            <a:r>
              <a:rPr lang="en-US" sz="2400" dirty="0" smtClean="0">
                <a:latin typeface="Albertville" pitchFamily="34" charset="0"/>
              </a:rPr>
              <a:t>	</a:t>
            </a:r>
            <a:endParaRPr lang="en-US" sz="2400" dirty="0">
              <a:latin typeface="Albertville" pitchFamily="34" charset="0"/>
            </a:endParaRPr>
          </a:p>
        </p:txBody>
      </p:sp>
      <p:sp>
        <p:nvSpPr>
          <p:cNvPr id="6" name="Slide Number Placeholder 5"/>
          <p:cNvSpPr>
            <a:spLocks noGrp="1"/>
          </p:cNvSpPr>
          <p:nvPr>
            <p:ph type="sldNum" sz="quarter" idx="12"/>
          </p:nvPr>
        </p:nvSpPr>
        <p:spPr/>
        <p:txBody>
          <a:bodyPr/>
          <a:lstStyle/>
          <a:p>
            <a:fld id="{FE32481A-4381-498B-8A4E-EB06C002DB72}" type="slidenum">
              <a:rPr lang="en-US" smtClean="0"/>
              <a:pPr/>
              <a:t>23</a:t>
            </a:fld>
            <a:endParaRPr lang="en-US"/>
          </a:p>
        </p:txBody>
      </p:sp>
      <p:sp>
        <p:nvSpPr>
          <p:cNvPr id="7" name="Footer Placeholder 6"/>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b="1" dirty="0" smtClean="0">
                <a:solidFill>
                  <a:schemeClr val="tx2"/>
                </a:solidFill>
              </a:rPr>
              <a:t>Conclusion </a:t>
            </a:r>
            <a:endParaRPr lang="en-US" b="1" dirty="0">
              <a:solidFill>
                <a:schemeClr val="tx2"/>
              </a:solidFill>
            </a:endParaRPr>
          </a:p>
        </p:txBody>
      </p:sp>
      <p:sp>
        <p:nvSpPr>
          <p:cNvPr id="13" name="Content Placeholder 12"/>
          <p:cNvSpPr>
            <a:spLocks noGrp="1"/>
          </p:cNvSpPr>
          <p:nvPr>
            <p:ph sz="quarter" idx="1"/>
          </p:nvPr>
        </p:nvSpPr>
        <p:spPr/>
        <p:txBody>
          <a:bodyPr>
            <a:normAutofit fontScale="55000" lnSpcReduction="20000"/>
          </a:bodyPr>
          <a:lstStyle/>
          <a:p>
            <a:pPr>
              <a:buNone/>
            </a:pPr>
            <a:endParaRPr lang="en-US" dirty="0" smtClean="0"/>
          </a:p>
          <a:p>
            <a:pPr algn="just">
              <a:buNone/>
            </a:pPr>
            <a:r>
              <a:rPr lang="en-US" dirty="0" smtClean="0"/>
              <a:t>	</a:t>
            </a:r>
            <a:r>
              <a:rPr lang="en-US" sz="5100" dirty="0" smtClean="0">
                <a:latin typeface="Albertville" pitchFamily="34" charset="0"/>
              </a:rPr>
              <a:t>New England has the essential elements in place to help bring our cost-effective, secure, low-carbon resources to market</a:t>
            </a:r>
          </a:p>
          <a:p>
            <a:pPr>
              <a:buNone/>
            </a:pPr>
            <a:endParaRPr lang="en-US" sz="3300" dirty="0" smtClean="0">
              <a:latin typeface="Albertville" pitchFamily="34" charset="0"/>
            </a:endParaRPr>
          </a:p>
          <a:p>
            <a:pPr>
              <a:buNone/>
            </a:pPr>
            <a:endParaRPr lang="en-US" dirty="0" smtClean="0">
              <a:latin typeface="Albertville" pitchFamily="34" charset="0"/>
            </a:endParaRPr>
          </a:p>
          <a:p>
            <a:pPr lvl="2"/>
            <a:r>
              <a:rPr lang="en-US" sz="3800" dirty="0" smtClean="0">
                <a:latin typeface="Albertville" pitchFamily="34" charset="0"/>
              </a:rPr>
              <a:t>natural resources</a:t>
            </a:r>
          </a:p>
          <a:p>
            <a:pPr lvl="2"/>
            <a:r>
              <a:rPr lang="en-US" sz="3800" dirty="0" smtClean="0">
                <a:latin typeface="Albertville" pitchFamily="34" charset="0"/>
              </a:rPr>
              <a:t>technical analysis to inform policy choices </a:t>
            </a:r>
          </a:p>
          <a:p>
            <a:pPr lvl="2"/>
            <a:r>
              <a:rPr lang="en-US" sz="3800" dirty="0" smtClean="0">
                <a:latin typeface="Albertville" pitchFamily="34" charset="0"/>
              </a:rPr>
              <a:t>cooperative experience  and authority to do more </a:t>
            </a:r>
          </a:p>
          <a:p>
            <a:pPr lvl="2"/>
            <a:r>
              <a:rPr lang="en-US" sz="3800" dirty="0" smtClean="0">
                <a:latin typeface="Albertville" pitchFamily="34" charset="0"/>
              </a:rPr>
              <a:t>statutory flexibility </a:t>
            </a:r>
          </a:p>
          <a:p>
            <a:pPr lvl="2"/>
            <a:r>
              <a:rPr lang="en-US" sz="3800" dirty="0" smtClean="0">
                <a:latin typeface="Albertville" pitchFamily="34" charset="0"/>
              </a:rPr>
              <a:t>mutual state and national interest in increasing renewable power </a:t>
            </a:r>
          </a:p>
          <a:p>
            <a:pPr>
              <a:buNone/>
            </a:pPr>
            <a:r>
              <a:rPr lang="en-US" sz="3800" dirty="0" smtClean="0">
                <a:latin typeface="Albertville" pitchFamily="34" charset="0"/>
              </a:rPr>
              <a:t>	</a:t>
            </a:r>
          </a:p>
          <a:p>
            <a:pPr>
              <a:buNone/>
            </a:pPr>
            <a:endParaRPr lang="en-US" dirty="0" smtClean="0"/>
          </a:p>
          <a:p>
            <a:pPr>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FE32481A-4381-498B-8A4E-EB06C002DB72}" type="slidenum">
              <a:rPr lang="en-US" smtClean="0"/>
              <a:pPr/>
              <a:t>24</a:t>
            </a:fld>
            <a:endParaRPr lang="en-US"/>
          </a:p>
        </p:txBody>
      </p:sp>
      <p:sp>
        <p:nvSpPr>
          <p:cNvPr id="6" name="Footer Placeholder 5"/>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The</a:t>
            </a:r>
            <a:r>
              <a:rPr lang="en-US" dirty="0" smtClean="0">
                <a:solidFill>
                  <a:schemeClr val="tx2"/>
                </a:solidFill>
              </a:rPr>
              <a:t> </a:t>
            </a:r>
            <a:r>
              <a:rPr lang="en-US" b="1" dirty="0" smtClean="0">
                <a:solidFill>
                  <a:schemeClr val="tx2"/>
                </a:solidFill>
              </a:rPr>
              <a:t>Blueprint’s Path </a:t>
            </a:r>
            <a:endParaRPr lang="en-US" b="1" dirty="0">
              <a:solidFill>
                <a:schemeClr val="tx2"/>
              </a:solidFill>
            </a:endParaRPr>
          </a:p>
        </p:txBody>
      </p:sp>
      <p:sp>
        <p:nvSpPr>
          <p:cNvPr id="3" name="Content Placeholder 2"/>
          <p:cNvSpPr>
            <a:spLocks noGrp="1"/>
          </p:cNvSpPr>
          <p:nvPr>
            <p:ph sz="quarter" idx="1"/>
          </p:nvPr>
        </p:nvSpPr>
        <p:spPr/>
        <p:txBody>
          <a:bodyPr>
            <a:normAutofit/>
          </a:bodyPr>
          <a:lstStyle/>
          <a:p>
            <a:endParaRPr lang="en-US" sz="2800" dirty="0" smtClean="0">
              <a:latin typeface="Albertville" pitchFamily="34" charset="0"/>
            </a:endParaRPr>
          </a:p>
          <a:p>
            <a:endParaRPr lang="en-US" sz="2800" dirty="0" smtClean="0">
              <a:latin typeface="Albertville" pitchFamily="34" charset="0"/>
            </a:endParaRPr>
          </a:p>
          <a:p>
            <a:endParaRPr lang="en-US" sz="2800" dirty="0" smtClean="0">
              <a:latin typeface="Albertville" pitchFamily="34" charset="0"/>
            </a:endParaRPr>
          </a:p>
          <a:p>
            <a:endParaRPr lang="en-US" sz="2400" dirty="0" smtClean="0">
              <a:latin typeface="Albertville" pitchFamily="34" charset="0"/>
            </a:endParaRPr>
          </a:p>
          <a:p>
            <a:pPr>
              <a:buNone/>
            </a:pPr>
            <a:r>
              <a:rPr lang="en-US" sz="2000" dirty="0" smtClean="0">
                <a:latin typeface="Albertville" pitchFamily="34" charset="0"/>
              </a:rPr>
              <a:t>September 2008 	NEGC Resolution</a:t>
            </a:r>
          </a:p>
          <a:p>
            <a:pPr>
              <a:buNone/>
            </a:pPr>
            <a:r>
              <a:rPr lang="en-US" sz="2000" dirty="0" smtClean="0">
                <a:latin typeface="Albertville" pitchFamily="34" charset="0"/>
              </a:rPr>
              <a:t>February 2009 		Governors write to President Obama, 					Congressional leaders</a:t>
            </a:r>
          </a:p>
          <a:p>
            <a:pPr>
              <a:buNone/>
            </a:pPr>
            <a:r>
              <a:rPr lang="en-US" sz="2000" dirty="0" smtClean="0">
                <a:latin typeface="Albertville" pitchFamily="34" charset="0"/>
              </a:rPr>
              <a:t>March 2009 		States  request ISO-NE perform technical analysis </a:t>
            </a:r>
          </a:p>
          <a:p>
            <a:pPr>
              <a:buNone/>
            </a:pPr>
            <a:r>
              <a:rPr lang="en-US" sz="2000" dirty="0" smtClean="0">
                <a:latin typeface="Albertville" pitchFamily="34" charset="0"/>
              </a:rPr>
              <a:t>July 2009	 	ISO-NE issues  draft Renewable  Development 				Scenario Analysis</a:t>
            </a:r>
          </a:p>
          <a:p>
            <a:pPr>
              <a:buNone/>
            </a:pPr>
            <a:r>
              <a:rPr lang="en-US" sz="2000" dirty="0" smtClean="0">
                <a:latin typeface="Albertville" pitchFamily="34" charset="0"/>
              </a:rPr>
              <a:t>September 2009	NEGC Adopts Blueprint </a:t>
            </a:r>
          </a:p>
          <a:p>
            <a:pPr>
              <a:buNone/>
            </a:pPr>
            <a:endParaRPr lang="en-US" sz="2000" dirty="0" smtClean="0">
              <a:latin typeface="Albertville" pitchFamily="34" charset="0"/>
            </a:endParaRPr>
          </a:p>
          <a:p>
            <a:pPr>
              <a:buNone/>
            </a:pPr>
            <a:endParaRPr lang="en-US" sz="2400" dirty="0" smtClean="0">
              <a:latin typeface="Albertville" pitchFamily="34" charset="0"/>
            </a:endParaRPr>
          </a:p>
          <a:p>
            <a:endParaRPr lang="en-US" dirty="0" smtClean="0">
              <a:latin typeface="Albertville" pitchFamily="34" charset="0"/>
            </a:endParaRPr>
          </a:p>
          <a:p>
            <a:endParaRPr lang="en-US" dirty="0" smtClean="0">
              <a:latin typeface="Albertville" pitchFamily="34" charset="0"/>
            </a:endParaRPr>
          </a:p>
          <a:p>
            <a:endParaRPr lang="en-US" dirty="0" smtClean="0"/>
          </a:p>
        </p:txBody>
      </p:sp>
      <p:pic>
        <p:nvPicPr>
          <p:cNvPr id="5" name="Picture 4" descr="MPj04286140000[1].jpg"/>
          <p:cNvPicPr>
            <a:picLocks noChangeAspect="1"/>
          </p:cNvPicPr>
          <p:nvPr/>
        </p:nvPicPr>
        <p:blipFill>
          <a:blip r:embed="rId3" cstate="print"/>
          <a:stretch>
            <a:fillRect/>
          </a:stretch>
        </p:blipFill>
        <p:spPr>
          <a:xfrm>
            <a:off x="3352800" y="1676400"/>
            <a:ext cx="2514599" cy="1711292"/>
          </a:xfrm>
          <a:prstGeom prst="rect">
            <a:avLst/>
          </a:prstGeom>
        </p:spPr>
      </p:pic>
      <p:sp>
        <p:nvSpPr>
          <p:cNvPr id="7" name="Slide Number Placeholder 6"/>
          <p:cNvSpPr>
            <a:spLocks noGrp="1"/>
          </p:cNvSpPr>
          <p:nvPr>
            <p:ph type="sldNum" sz="quarter" idx="12"/>
          </p:nvPr>
        </p:nvSpPr>
        <p:spPr/>
        <p:txBody>
          <a:bodyPr/>
          <a:lstStyle/>
          <a:p>
            <a:fld id="{FE32481A-4381-498B-8A4E-EB06C002DB72}" type="slidenum">
              <a:rPr lang="en-US" smtClean="0"/>
              <a:pPr/>
              <a:t>3</a:t>
            </a:fld>
            <a:endParaRPr lang="en-US"/>
          </a:p>
        </p:txBody>
      </p:sp>
      <p:sp>
        <p:nvSpPr>
          <p:cNvPr id="8" name="Footer Placeholder 7"/>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normAutofit/>
          </a:bodyPr>
          <a:lstStyle/>
          <a:p>
            <a:r>
              <a:rPr lang="en-US" sz="2000" dirty="0" smtClean="0"/>
              <a:t>Background &amp; Observations </a:t>
            </a:r>
          </a:p>
          <a:p>
            <a:endParaRPr lang="en-US" sz="2400" dirty="0"/>
          </a:p>
        </p:txBody>
      </p:sp>
      <p:sp>
        <p:nvSpPr>
          <p:cNvPr id="6" name="Title 5"/>
          <p:cNvSpPr>
            <a:spLocks noGrp="1"/>
          </p:cNvSpPr>
          <p:nvPr>
            <p:ph type="title"/>
          </p:nvPr>
        </p:nvSpPr>
        <p:spPr/>
        <p:txBody>
          <a:bodyPr/>
          <a:lstStyle/>
          <a:p>
            <a:r>
              <a:rPr lang="en-US" dirty="0" smtClean="0"/>
              <a:t>Renewable Development Scenario Analysis </a:t>
            </a:r>
            <a:endParaRPr lang="en-US" dirty="0"/>
          </a:p>
        </p:txBody>
      </p:sp>
      <p:pic>
        <p:nvPicPr>
          <p:cNvPr id="8" name="Picture 7" descr="j0399836.jpg"/>
          <p:cNvPicPr>
            <a:picLocks noChangeAspect="1"/>
          </p:cNvPicPr>
          <p:nvPr/>
        </p:nvPicPr>
        <p:blipFill>
          <a:blip r:embed="rId3" cstate="print"/>
          <a:stretch>
            <a:fillRect/>
          </a:stretch>
        </p:blipFill>
        <p:spPr>
          <a:xfrm>
            <a:off x="3200400" y="3657600"/>
            <a:ext cx="2590800" cy="2220262"/>
          </a:xfrm>
          <a:prstGeom prst="rect">
            <a:avLst/>
          </a:prstGeom>
        </p:spPr>
      </p:pic>
      <p:sp>
        <p:nvSpPr>
          <p:cNvPr id="9" name="Slide Number Placeholder 8"/>
          <p:cNvSpPr>
            <a:spLocks noGrp="1"/>
          </p:cNvSpPr>
          <p:nvPr>
            <p:ph type="sldNum" sz="quarter" idx="12"/>
          </p:nvPr>
        </p:nvSpPr>
        <p:spPr/>
        <p:txBody>
          <a:bodyPr/>
          <a:lstStyle/>
          <a:p>
            <a:fld id="{FE32481A-4381-498B-8A4E-EB06C002DB72}" type="slidenum">
              <a:rPr lang="en-US" smtClean="0"/>
              <a:pPr/>
              <a:t>4</a:t>
            </a:fld>
            <a:endParaRPr lang="en-US"/>
          </a:p>
        </p:txBody>
      </p:sp>
      <p:sp>
        <p:nvSpPr>
          <p:cNvPr id="10" name="Footer Placeholder 9"/>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tx2"/>
                </a:solidFill>
              </a:rPr>
              <a:t>Policy Choices Informed By Data </a:t>
            </a:r>
            <a:endParaRPr lang="en-US" sz="3200" b="1" dirty="0">
              <a:solidFill>
                <a:schemeClr val="tx2"/>
              </a:solidFill>
            </a:endParaRPr>
          </a:p>
        </p:txBody>
      </p:sp>
      <p:sp>
        <p:nvSpPr>
          <p:cNvPr id="3" name="Content Placeholder 2"/>
          <p:cNvSpPr>
            <a:spLocks noGrp="1"/>
          </p:cNvSpPr>
          <p:nvPr>
            <p:ph sz="quarter" idx="1"/>
          </p:nvPr>
        </p:nvSpPr>
        <p:spPr/>
        <p:txBody>
          <a:bodyPr>
            <a:normAutofit fontScale="25000" lnSpcReduction="20000"/>
          </a:bodyPr>
          <a:lstStyle/>
          <a:p>
            <a:pPr algn="just">
              <a:spcAft>
                <a:spcPts val="1200"/>
              </a:spcAft>
            </a:pPr>
            <a:r>
              <a:rPr lang="en-US" sz="9600" dirty="0" smtClean="0">
                <a:latin typeface="Albertville" pitchFamily="34" charset="0"/>
              </a:rPr>
              <a:t>States asked ISO-NE to study </a:t>
            </a:r>
            <a:r>
              <a:rPr lang="en-US" sz="9600" dirty="0" smtClean="0">
                <a:solidFill>
                  <a:schemeClr val="accent1"/>
                </a:solidFill>
                <a:latin typeface="Albertville" pitchFamily="34" charset="0"/>
              </a:rPr>
              <a:t>“significant sources of renewable energy available to New England, the most effective means to integrate them into our power grid, and the estimated costs” </a:t>
            </a:r>
            <a:r>
              <a:rPr lang="en-US" sz="9600" dirty="0" smtClean="0">
                <a:latin typeface="Albertville" pitchFamily="34" charset="0"/>
              </a:rPr>
              <a:t>and then developed study assumptions</a:t>
            </a:r>
          </a:p>
          <a:p>
            <a:pPr marL="274320" lvl="1">
              <a:spcAft>
                <a:spcPts val="1200"/>
              </a:spcAft>
              <a:buClr>
                <a:schemeClr val="accent1"/>
              </a:buClr>
              <a:buSzPct val="85000"/>
              <a:buFont typeface="Wingdings 2"/>
              <a:buChar char=""/>
            </a:pPr>
            <a:r>
              <a:rPr lang="en-US" sz="9600" dirty="0" smtClean="0">
                <a:solidFill>
                  <a:schemeClr val="tx1"/>
                </a:solidFill>
                <a:latin typeface="Albertville" pitchFamily="34" charset="0"/>
              </a:rPr>
              <a:t>ISO-NE conducted RDSA</a:t>
            </a:r>
          </a:p>
          <a:p>
            <a:pPr marL="1165860" lvl="4" indent="-342900">
              <a:spcBef>
                <a:spcPts val="0"/>
              </a:spcBef>
              <a:spcAft>
                <a:spcPts val="1200"/>
              </a:spcAft>
            </a:pPr>
            <a:r>
              <a:rPr lang="en-US" sz="8000" dirty="0" smtClean="0">
                <a:latin typeface="Albertville" pitchFamily="34" charset="0"/>
              </a:rPr>
              <a:t>Looks out  20 years</a:t>
            </a:r>
          </a:p>
          <a:p>
            <a:pPr marL="1165860" lvl="4" indent="-342900">
              <a:spcBef>
                <a:spcPts val="0"/>
              </a:spcBef>
              <a:spcAft>
                <a:spcPts val="1200"/>
              </a:spcAft>
            </a:pPr>
            <a:r>
              <a:rPr lang="en-US" sz="8000" dirty="0" smtClean="0">
                <a:latin typeface="Albertville" pitchFamily="34" charset="0"/>
              </a:rPr>
              <a:t>9 </a:t>
            </a:r>
            <a:r>
              <a:rPr lang="en-US" sz="8000" dirty="0" smtClean="0">
                <a:solidFill>
                  <a:schemeClr val="accent1"/>
                </a:solidFill>
                <a:latin typeface="Albertville" pitchFamily="34" charset="0"/>
              </a:rPr>
              <a:t>conceptual </a:t>
            </a:r>
            <a:r>
              <a:rPr lang="en-US" sz="8000" dirty="0" smtClean="0">
                <a:latin typeface="Albertville" pitchFamily="34" charset="0"/>
              </a:rPr>
              <a:t>transmission scenarios </a:t>
            </a:r>
          </a:p>
          <a:p>
            <a:pPr marL="1165860" lvl="4" indent="-342900">
              <a:spcBef>
                <a:spcPts val="0"/>
              </a:spcBef>
              <a:spcAft>
                <a:spcPts val="1200"/>
              </a:spcAft>
            </a:pPr>
            <a:r>
              <a:rPr lang="en-US" sz="8000" dirty="0" smtClean="0">
                <a:latin typeface="Albertville" pitchFamily="34" charset="0"/>
              </a:rPr>
              <a:t>Focus on wind resources </a:t>
            </a:r>
            <a:endParaRPr lang="en-US" sz="8000" dirty="0" smtClean="0">
              <a:solidFill>
                <a:schemeClr val="tx1"/>
              </a:solidFill>
              <a:latin typeface="Albertville" pitchFamily="34" charset="0"/>
            </a:endParaRPr>
          </a:p>
          <a:p>
            <a:pPr marL="1440180" lvl="5" indent="-342900">
              <a:spcBef>
                <a:spcPts val="0"/>
              </a:spcBef>
              <a:spcAft>
                <a:spcPts val="1200"/>
              </a:spcAft>
            </a:pPr>
            <a:r>
              <a:rPr lang="en-US" sz="8000" dirty="0" smtClean="0">
                <a:solidFill>
                  <a:schemeClr val="tx1"/>
                </a:solidFill>
                <a:latin typeface="Albertville" pitchFamily="34" charset="0"/>
              </a:rPr>
              <a:t>Up to 12,000 MW of wind in New England</a:t>
            </a:r>
          </a:p>
          <a:p>
            <a:pPr marL="1440180" lvl="5" indent="-342900">
              <a:spcBef>
                <a:spcPts val="0"/>
              </a:spcBef>
              <a:spcAft>
                <a:spcPts val="1200"/>
              </a:spcAft>
            </a:pPr>
            <a:r>
              <a:rPr lang="en-US" sz="8000" dirty="0" smtClean="0">
                <a:solidFill>
                  <a:schemeClr val="tx1"/>
                </a:solidFill>
                <a:latin typeface="Albertville" pitchFamily="34" charset="0"/>
              </a:rPr>
              <a:t>7,500 MW onshore &amp; 4,500 MW offshore</a:t>
            </a:r>
          </a:p>
          <a:p>
            <a:pPr marL="1440180" lvl="5" indent="-342900">
              <a:spcBef>
                <a:spcPts val="0"/>
              </a:spcBef>
              <a:spcAft>
                <a:spcPts val="1200"/>
              </a:spcAft>
            </a:pPr>
            <a:r>
              <a:rPr lang="en-US" sz="8000" dirty="0" smtClean="0">
                <a:solidFill>
                  <a:schemeClr val="tx1"/>
                </a:solidFill>
                <a:latin typeface="Albertville" pitchFamily="34" charset="0"/>
              </a:rPr>
              <a:t>Incremental cases from 2,000 to 8,000 MW</a:t>
            </a:r>
          </a:p>
          <a:p>
            <a:pPr marL="1165860" lvl="4" indent="-342900">
              <a:spcBef>
                <a:spcPts val="0"/>
              </a:spcBef>
              <a:spcAft>
                <a:spcPts val="1200"/>
              </a:spcAft>
            </a:pPr>
            <a:endParaRPr lang="en-US" sz="8000" dirty="0" smtClean="0">
              <a:solidFill>
                <a:schemeClr val="tx1"/>
              </a:solidFill>
              <a:latin typeface="Albertville" pitchFamily="34" charset="0"/>
            </a:endParaRPr>
          </a:p>
          <a:p>
            <a:pPr lvl="1">
              <a:spcBef>
                <a:spcPts val="0"/>
              </a:spcBef>
              <a:spcAft>
                <a:spcPts val="1200"/>
              </a:spcAft>
              <a:buFont typeface="Arial" pitchFamily="34" charset="0"/>
              <a:buChar char="•"/>
            </a:pPr>
            <a:endParaRPr lang="en-US" dirty="0" smtClean="0">
              <a:solidFill>
                <a:schemeClr val="tx1"/>
              </a:solidFill>
            </a:endParaRPr>
          </a:p>
          <a:p>
            <a:endParaRPr lang="en-US" dirty="0" smtClean="0"/>
          </a:p>
        </p:txBody>
      </p:sp>
      <p:pic>
        <p:nvPicPr>
          <p:cNvPr id="7" name="Picture 6" descr="MPj04224580000[1].jpg"/>
          <p:cNvPicPr>
            <a:picLocks noChangeAspect="1"/>
          </p:cNvPicPr>
          <p:nvPr/>
        </p:nvPicPr>
        <p:blipFill>
          <a:blip r:embed="rId3" cstate="print"/>
          <a:stretch>
            <a:fillRect/>
          </a:stretch>
        </p:blipFill>
        <p:spPr>
          <a:xfrm>
            <a:off x="7010400" y="2971800"/>
            <a:ext cx="1856390" cy="2286000"/>
          </a:xfrm>
          <a:prstGeom prst="rect">
            <a:avLst/>
          </a:prstGeom>
        </p:spPr>
      </p:pic>
      <p:sp>
        <p:nvSpPr>
          <p:cNvPr id="8" name="Slide Number Placeholder 7"/>
          <p:cNvSpPr>
            <a:spLocks noGrp="1"/>
          </p:cNvSpPr>
          <p:nvPr>
            <p:ph type="sldNum" sz="quarter" idx="12"/>
          </p:nvPr>
        </p:nvSpPr>
        <p:spPr/>
        <p:txBody>
          <a:bodyPr/>
          <a:lstStyle/>
          <a:p>
            <a:fld id="{FE32481A-4381-498B-8A4E-EB06C002DB72}" type="slidenum">
              <a:rPr lang="en-US" smtClean="0"/>
              <a:pPr/>
              <a:t>5</a:t>
            </a:fld>
            <a:endParaRPr lang="en-US"/>
          </a:p>
        </p:txBody>
      </p:sp>
      <p:sp>
        <p:nvSpPr>
          <p:cNvPr id="9" name="Footer Placeholder 8"/>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What the RDSA is Not </a:t>
            </a:r>
            <a:endParaRPr lang="en-US" b="1" dirty="0">
              <a:solidFill>
                <a:schemeClr val="tx2"/>
              </a:solidFill>
            </a:endParaRPr>
          </a:p>
        </p:txBody>
      </p:sp>
      <p:sp>
        <p:nvSpPr>
          <p:cNvPr id="3" name="Footer Placeholder 2"/>
          <p:cNvSpPr>
            <a:spLocks noGrp="1"/>
          </p:cNvSpPr>
          <p:nvPr>
            <p:ph type="ftr" sz="quarter" idx="11"/>
          </p:nvPr>
        </p:nvSpPr>
        <p:spPr/>
        <p:txBody>
          <a:bodyPr/>
          <a:lstStyle/>
          <a:p>
            <a:r>
              <a:rPr lang="en-US" smtClean="0"/>
              <a:t>New England States Committee on Electricity</a:t>
            </a:r>
            <a:endParaRPr lang="en-US"/>
          </a:p>
        </p:txBody>
      </p:sp>
      <p:sp>
        <p:nvSpPr>
          <p:cNvPr id="4" name="Slide Number Placeholder 3"/>
          <p:cNvSpPr>
            <a:spLocks noGrp="1"/>
          </p:cNvSpPr>
          <p:nvPr>
            <p:ph type="sldNum" sz="quarter" idx="12"/>
          </p:nvPr>
        </p:nvSpPr>
        <p:spPr/>
        <p:txBody>
          <a:bodyPr/>
          <a:lstStyle/>
          <a:p>
            <a:fld id="{FE32481A-4381-498B-8A4E-EB06C002DB72}" type="slidenum">
              <a:rPr lang="en-US" smtClean="0"/>
              <a:pPr/>
              <a:t>6</a:t>
            </a:fld>
            <a:endParaRPr lang="en-US"/>
          </a:p>
        </p:txBody>
      </p:sp>
      <p:sp>
        <p:nvSpPr>
          <p:cNvPr id="5" name="Content Placeholder 4"/>
          <p:cNvSpPr>
            <a:spLocks noGrp="1"/>
          </p:cNvSpPr>
          <p:nvPr>
            <p:ph sz="quarter" idx="1"/>
          </p:nvPr>
        </p:nvSpPr>
        <p:spPr/>
        <p:txBody>
          <a:bodyPr>
            <a:normAutofit/>
          </a:bodyPr>
          <a:lstStyle/>
          <a:p>
            <a:endParaRPr lang="en-US" dirty="0" smtClean="0"/>
          </a:p>
          <a:p>
            <a:r>
              <a:rPr lang="en-US" dirty="0" smtClean="0">
                <a:latin typeface="Albertville" pitchFamily="34" charset="0"/>
              </a:rPr>
              <a:t>Not an effort to identify 2030 supply, demand levels</a:t>
            </a:r>
          </a:p>
          <a:p>
            <a:r>
              <a:rPr lang="en-US" dirty="0" smtClean="0">
                <a:latin typeface="Albertville" pitchFamily="34" charset="0"/>
              </a:rPr>
              <a:t>Not meant to discount contribution other low-carbon resources will make to New England </a:t>
            </a:r>
          </a:p>
          <a:p>
            <a:r>
              <a:rPr lang="en-US" dirty="0" smtClean="0">
                <a:latin typeface="Albertville" pitchFamily="34" charset="0"/>
              </a:rPr>
              <a:t>Not meant to signal any reduced interest in efficiency and demand reduction </a:t>
            </a:r>
          </a:p>
          <a:p>
            <a:r>
              <a:rPr lang="en-US" b="1" dirty="0" smtClean="0">
                <a:solidFill>
                  <a:schemeClr val="accent1"/>
                </a:solidFill>
                <a:latin typeface="Albertville" pitchFamily="34" charset="0"/>
              </a:rPr>
              <a:t>Not  an identification of preferred resource locations or preferred transmission pathways</a:t>
            </a:r>
          </a:p>
          <a:p>
            <a:pPr lvl="1"/>
            <a:r>
              <a:rPr lang="en-US" dirty="0" smtClean="0">
                <a:latin typeface="Albertville" pitchFamily="34" charset="0"/>
              </a:rPr>
              <a:t>Competitive markets or solicitations will determine what resources are developed, where, and by whom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p:cNvGraphicFramePr>
          <p:nvPr/>
        </p:nvGraphicFramePr>
        <p:xfrm>
          <a:off x="536575" y="1367309"/>
          <a:ext cx="8302625" cy="4587240"/>
        </p:xfrm>
        <a:graphic>
          <a:graphicData uri="http://schemas.openxmlformats.org/drawingml/2006/table">
            <a:tbl>
              <a:tblPr firstRow="1" bandRow="1">
                <a:tableStyleId>{00A15C55-8517-42AA-B614-E9B94910E393}</a:tableStyleId>
              </a:tblPr>
              <a:tblGrid>
                <a:gridCol w="3654425"/>
                <a:gridCol w="1371600"/>
                <a:gridCol w="1447800"/>
                <a:gridCol w="1828800"/>
              </a:tblGrid>
              <a:tr h="762000">
                <a:tc>
                  <a:txBody>
                    <a:bodyPr/>
                    <a:lstStyle/>
                    <a:p>
                      <a:r>
                        <a:rPr lang="en-US" sz="1400" dirty="0" smtClean="0"/>
                        <a:t>Description </a:t>
                      </a:r>
                    </a:p>
                    <a:p>
                      <a:r>
                        <a:rPr lang="en-US" sz="1400" b="0" i="1" dirty="0" smtClean="0"/>
                        <a:t>Partial</a:t>
                      </a:r>
                      <a:r>
                        <a:rPr lang="en-US" sz="1400" b="0" i="1" baseline="0" dirty="0" smtClean="0"/>
                        <a:t> list of scenarios</a:t>
                      </a:r>
                      <a:endParaRPr lang="en-US" sz="1400" b="0" i="1" dirty="0"/>
                    </a:p>
                  </a:txBody>
                  <a:tcPr/>
                </a:tc>
                <a:tc>
                  <a:txBody>
                    <a:bodyPr/>
                    <a:lstStyle/>
                    <a:p>
                      <a:pPr algn="ctr"/>
                      <a:r>
                        <a:rPr lang="en-US" sz="1400" baseline="0" dirty="0" smtClean="0"/>
                        <a:t>New </a:t>
                      </a:r>
                      <a:r>
                        <a:rPr lang="en-US" sz="1400" dirty="0" smtClean="0"/>
                        <a:t>Capacity </a:t>
                      </a:r>
                      <a:r>
                        <a:rPr lang="en-US" sz="1400" b="0" dirty="0" smtClean="0"/>
                        <a:t>(Megawatts)</a:t>
                      </a:r>
                      <a:endParaRPr lang="en-US" sz="1400" b="0" dirty="0"/>
                    </a:p>
                  </a:txBody>
                  <a:tcPr/>
                </a:tc>
                <a:tc>
                  <a:txBody>
                    <a:bodyPr/>
                    <a:lstStyle/>
                    <a:p>
                      <a:pPr algn="ctr"/>
                      <a:r>
                        <a:rPr lang="en-US" sz="1400" b="1" dirty="0" smtClean="0"/>
                        <a:t>Percent of New England</a:t>
                      </a:r>
                      <a:r>
                        <a:rPr lang="en-US" sz="1400" b="1" baseline="0" dirty="0" smtClean="0"/>
                        <a:t> Energy</a:t>
                      </a:r>
                      <a:r>
                        <a:rPr lang="en-US" sz="1400" b="0" baseline="0" dirty="0" smtClean="0"/>
                        <a:t> (%)</a:t>
                      </a:r>
                      <a:endParaRPr lang="en-US" sz="1400" b="1" dirty="0"/>
                    </a:p>
                  </a:txBody>
                  <a:tcPr/>
                </a:tc>
                <a:tc>
                  <a:txBody>
                    <a:bodyPr/>
                    <a:lstStyle/>
                    <a:p>
                      <a:pPr algn="ctr"/>
                      <a:r>
                        <a:rPr lang="en-US" sz="1400" dirty="0" smtClean="0"/>
                        <a:t>Preliminary Transmission Cost Estimates </a:t>
                      </a:r>
                      <a:r>
                        <a:rPr lang="en-US" sz="1400" b="0" dirty="0" smtClean="0"/>
                        <a:t>(Billions)</a:t>
                      </a:r>
                      <a:endParaRPr lang="en-US" sz="1400" b="0" dirty="0"/>
                    </a:p>
                  </a:txBody>
                  <a:tcPr/>
                </a:tc>
              </a:tr>
              <a:tr h="304800">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i="1" dirty="0" smtClean="0"/>
                        <a:t>From New England</a:t>
                      </a:r>
                      <a:r>
                        <a:rPr lang="en-US" sz="1400" i="1" dirty="0" smtClean="0"/>
                        <a:t>:</a:t>
                      </a:r>
                    </a:p>
                  </a:txBody>
                  <a:tcPr anchor="ctr"/>
                </a:tc>
                <a:tc>
                  <a:txBody>
                    <a:bodyPr/>
                    <a:lstStyle/>
                    <a:p>
                      <a:pPr algn="ctr">
                        <a:lnSpc>
                          <a:spcPct val="100000"/>
                        </a:lnSpc>
                        <a:spcBef>
                          <a:spcPts val="0"/>
                        </a:spcBef>
                        <a:spcAft>
                          <a:spcPts val="0"/>
                        </a:spcAft>
                      </a:pPr>
                      <a:endParaRPr lang="en-US" sz="1400" dirty="0"/>
                    </a:p>
                  </a:txBody>
                  <a:tcPr anchor="ctr"/>
                </a:tc>
                <a:tc>
                  <a:txBody>
                    <a:bodyPr/>
                    <a:lstStyle/>
                    <a:p>
                      <a:pPr algn="ctr">
                        <a:lnSpc>
                          <a:spcPct val="100000"/>
                        </a:lnSpc>
                        <a:spcBef>
                          <a:spcPts val="0"/>
                        </a:spcBef>
                        <a:spcAft>
                          <a:spcPts val="0"/>
                        </a:spcAft>
                      </a:pPr>
                      <a:endParaRPr lang="en-US" sz="1400" dirty="0"/>
                    </a:p>
                  </a:txBody>
                  <a:tcPr anchor="ctr"/>
                </a:tc>
                <a:tc>
                  <a:txBody>
                    <a:bodyPr/>
                    <a:lstStyle/>
                    <a:p>
                      <a:pPr algn="ctr">
                        <a:lnSpc>
                          <a:spcPct val="100000"/>
                        </a:lnSpc>
                        <a:spcBef>
                          <a:spcPts val="0"/>
                        </a:spcBef>
                        <a:spcAft>
                          <a:spcPts val="0"/>
                        </a:spcAft>
                      </a:pPr>
                      <a:endParaRPr lang="en-US" sz="1400" dirty="0"/>
                    </a:p>
                  </a:txBody>
                  <a:tcPr anchor="ctr"/>
                </a:tc>
              </a:tr>
              <a:tr h="537692">
                <a:tc>
                  <a:txBody>
                    <a:bodyPr/>
                    <a:lstStyle/>
                    <a:p>
                      <a:pPr marL="227013" lvl="1" indent="0">
                        <a:lnSpc>
                          <a:spcPct val="100000"/>
                        </a:lnSpc>
                        <a:spcBef>
                          <a:spcPts val="0"/>
                        </a:spcBef>
                        <a:spcAft>
                          <a:spcPts val="0"/>
                        </a:spcAft>
                        <a:buFont typeface="Arial" pitchFamily="34" charset="0"/>
                        <a:buNone/>
                      </a:pPr>
                      <a:r>
                        <a:rPr lang="en-US" sz="1400" dirty="0" smtClean="0"/>
                        <a:t>4,000 MW of offshore</a:t>
                      </a:r>
                      <a:r>
                        <a:rPr lang="en-US" sz="1400" baseline="0" dirty="0" smtClean="0"/>
                        <a:t> wind </a:t>
                      </a:r>
                      <a:r>
                        <a:rPr lang="en-US" sz="1400" i="1" baseline="0" dirty="0" smtClean="0"/>
                        <a:t>plus</a:t>
                      </a:r>
                    </a:p>
                    <a:p>
                      <a:pPr marL="227013" lvl="1" indent="0">
                        <a:lnSpc>
                          <a:spcPct val="100000"/>
                        </a:lnSpc>
                        <a:spcBef>
                          <a:spcPts val="0"/>
                        </a:spcBef>
                        <a:spcAft>
                          <a:spcPts val="0"/>
                        </a:spcAft>
                        <a:buFont typeface="Arial" pitchFamily="34" charset="0"/>
                        <a:buNone/>
                      </a:pPr>
                      <a:r>
                        <a:rPr lang="en-US" sz="1400" i="0" baseline="0" dirty="0" smtClean="0"/>
                        <a:t>1,</a:t>
                      </a:r>
                      <a:r>
                        <a:rPr lang="en-US" sz="1400" baseline="0" dirty="0" smtClean="0"/>
                        <a:t>500 MW of inland wind</a:t>
                      </a:r>
                    </a:p>
                  </a:txBody>
                  <a:tcPr anchor="ctr"/>
                </a:tc>
                <a:tc>
                  <a:txBody>
                    <a:bodyPr/>
                    <a:lstStyle/>
                    <a:p>
                      <a:pPr algn="ctr">
                        <a:lnSpc>
                          <a:spcPct val="100000"/>
                        </a:lnSpc>
                        <a:spcBef>
                          <a:spcPts val="0"/>
                        </a:spcBef>
                        <a:spcAft>
                          <a:spcPts val="0"/>
                        </a:spcAft>
                      </a:pPr>
                      <a:r>
                        <a:rPr lang="en-US" sz="1400" dirty="0" smtClean="0"/>
                        <a:t>5,500</a:t>
                      </a:r>
                      <a:r>
                        <a:rPr lang="en-US" sz="1400" baseline="0" dirty="0" smtClean="0"/>
                        <a:t> MW</a:t>
                      </a:r>
                      <a:endParaRPr lang="en-US" sz="1400" dirty="0"/>
                    </a:p>
                  </a:txBody>
                  <a:tcPr anchor="ctr"/>
                </a:tc>
                <a:tc>
                  <a:txBody>
                    <a:bodyPr/>
                    <a:lstStyle/>
                    <a:p>
                      <a:pPr algn="ctr">
                        <a:lnSpc>
                          <a:spcPct val="100000"/>
                        </a:lnSpc>
                        <a:spcBef>
                          <a:spcPts val="0"/>
                        </a:spcBef>
                        <a:spcAft>
                          <a:spcPts val="0"/>
                        </a:spcAft>
                      </a:pPr>
                      <a:r>
                        <a:rPr lang="en-US" sz="1400" dirty="0" smtClean="0"/>
                        <a:t>12%</a:t>
                      </a:r>
                      <a:endParaRPr lang="en-US" sz="1400" dirty="0"/>
                    </a:p>
                  </a:txBody>
                  <a:tcPr anchor="ctr"/>
                </a:tc>
                <a:tc>
                  <a:txBody>
                    <a:bodyPr/>
                    <a:lstStyle/>
                    <a:p>
                      <a:pPr algn="ctr">
                        <a:lnSpc>
                          <a:spcPct val="100000"/>
                        </a:lnSpc>
                        <a:spcBef>
                          <a:spcPts val="0"/>
                        </a:spcBef>
                        <a:spcAft>
                          <a:spcPts val="0"/>
                        </a:spcAft>
                      </a:pPr>
                      <a:r>
                        <a:rPr lang="en-US" sz="1400" dirty="0" smtClean="0"/>
                        <a:t>$6 B</a:t>
                      </a:r>
                      <a:endParaRPr lang="en-US" sz="1400" dirty="0"/>
                    </a:p>
                  </a:txBody>
                  <a:tcPr anchor="ctr"/>
                </a:tc>
              </a:tr>
              <a:tr h="300508">
                <a:tc>
                  <a:txBody>
                    <a:bodyPr/>
                    <a:lstStyle/>
                    <a:p>
                      <a:pPr marL="227013" lvl="1" indent="0" algn="l" defTabSz="914400" rtl="0" eaLnBrk="1" latinLnBrk="0" hangingPunct="1">
                        <a:lnSpc>
                          <a:spcPct val="100000"/>
                        </a:lnSpc>
                        <a:spcBef>
                          <a:spcPts val="0"/>
                        </a:spcBef>
                        <a:spcAft>
                          <a:spcPts val="0"/>
                        </a:spcAft>
                        <a:buFont typeface="Arial" pitchFamily="34" charset="0"/>
                        <a:buNone/>
                      </a:pPr>
                      <a:r>
                        <a:rPr lang="en-US" sz="1400" kern="1200" dirty="0" smtClean="0">
                          <a:solidFill>
                            <a:schemeClr val="dk1"/>
                          </a:solidFill>
                          <a:latin typeface="+mn-lt"/>
                          <a:ea typeface="+mn-ea"/>
                          <a:cs typeface="+mn-cs"/>
                        </a:rPr>
                        <a:t>12,000 MW of wind</a:t>
                      </a:r>
                      <a:endParaRPr lang="en-US" sz="1400" kern="1200" dirty="0">
                        <a:solidFill>
                          <a:schemeClr val="dk1"/>
                        </a:solidFill>
                        <a:latin typeface="+mn-lt"/>
                        <a:ea typeface="+mn-ea"/>
                        <a:cs typeface="+mn-cs"/>
                      </a:endParaRPr>
                    </a:p>
                  </a:txBody>
                  <a:tcPr anchor="ctr"/>
                </a:tc>
                <a:tc>
                  <a:txBody>
                    <a:bodyPr/>
                    <a:lstStyle/>
                    <a:p>
                      <a:pPr algn="ctr">
                        <a:lnSpc>
                          <a:spcPct val="100000"/>
                        </a:lnSpc>
                        <a:spcBef>
                          <a:spcPts val="0"/>
                        </a:spcBef>
                        <a:spcAft>
                          <a:spcPts val="0"/>
                        </a:spcAft>
                      </a:pPr>
                      <a:r>
                        <a:rPr lang="en-US" sz="1400" dirty="0" smtClean="0"/>
                        <a:t>12,000 MW</a:t>
                      </a:r>
                      <a:endParaRPr lang="en-US" sz="1400" dirty="0"/>
                    </a:p>
                  </a:txBody>
                  <a:tcPr anchor="ctr"/>
                </a:tc>
                <a:tc>
                  <a:txBody>
                    <a:bodyPr/>
                    <a:lstStyle/>
                    <a:p>
                      <a:pPr algn="ctr">
                        <a:lnSpc>
                          <a:spcPct val="100000"/>
                        </a:lnSpc>
                        <a:spcBef>
                          <a:spcPts val="0"/>
                        </a:spcBef>
                        <a:spcAft>
                          <a:spcPts val="0"/>
                        </a:spcAft>
                      </a:pPr>
                      <a:r>
                        <a:rPr lang="en-US" sz="1400" dirty="0" smtClean="0"/>
                        <a:t>23%</a:t>
                      </a:r>
                      <a:endParaRPr lang="en-US" sz="1400" dirty="0"/>
                    </a:p>
                  </a:txBody>
                  <a:tcPr anchor="ctr"/>
                </a:tc>
                <a:tc>
                  <a:txBody>
                    <a:bodyPr/>
                    <a:lstStyle/>
                    <a:p>
                      <a:pPr algn="ctr">
                        <a:lnSpc>
                          <a:spcPct val="100000"/>
                        </a:lnSpc>
                        <a:spcBef>
                          <a:spcPts val="0"/>
                        </a:spcBef>
                        <a:spcAft>
                          <a:spcPts val="0"/>
                        </a:spcAft>
                      </a:pPr>
                      <a:r>
                        <a:rPr lang="en-US" sz="1400" dirty="0" smtClean="0"/>
                        <a:t>$19</a:t>
                      </a:r>
                      <a:r>
                        <a:rPr lang="en-US" sz="1400" baseline="0" dirty="0" smtClean="0"/>
                        <a:t> B to $25 B</a:t>
                      </a:r>
                      <a:endParaRPr lang="en-US" sz="1400" dirty="0"/>
                    </a:p>
                  </a:txBody>
                  <a:tcPr anchor="ctr"/>
                </a:tc>
              </a:tr>
              <a:tr h="304800">
                <a:tc>
                  <a:txBody>
                    <a:bodyPr/>
                    <a:lstStyle/>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b="1" i="1" dirty="0" smtClean="0"/>
                        <a:t>From New England</a:t>
                      </a:r>
                      <a:r>
                        <a:rPr lang="en-US" sz="1400" b="1" i="1" baseline="0" dirty="0" smtClean="0"/>
                        <a:t> and Eastern Canada</a:t>
                      </a:r>
                      <a:r>
                        <a:rPr lang="en-US" sz="1400" i="1" baseline="0" dirty="0" smtClean="0"/>
                        <a:t>:</a:t>
                      </a:r>
                      <a:endParaRPr lang="en-US" sz="1400" i="1" dirty="0" smtClean="0"/>
                    </a:p>
                  </a:txBody>
                  <a:tcPr anchor="ctr"/>
                </a:tc>
                <a:tc>
                  <a:txBody>
                    <a:bodyPr/>
                    <a:lstStyle/>
                    <a:p>
                      <a:pPr algn="ctr">
                        <a:lnSpc>
                          <a:spcPct val="100000"/>
                        </a:lnSpc>
                        <a:spcBef>
                          <a:spcPts val="0"/>
                        </a:spcBef>
                        <a:spcAft>
                          <a:spcPts val="0"/>
                        </a:spcAft>
                      </a:pPr>
                      <a:endParaRPr lang="en-US" sz="1400" dirty="0"/>
                    </a:p>
                  </a:txBody>
                  <a:tcPr anchor="ctr"/>
                </a:tc>
                <a:tc>
                  <a:txBody>
                    <a:bodyPr/>
                    <a:lstStyle/>
                    <a:p>
                      <a:pPr algn="ctr">
                        <a:lnSpc>
                          <a:spcPct val="100000"/>
                        </a:lnSpc>
                        <a:spcBef>
                          <a:spcPts val="0"/>
                        </a:spcBef>
                        <a:spcAft>
                          <a:spcPts val="0"/>
                        </a:spcAft>
                      </a:pPr>
                      <a:endParaRPr lang="en-US" sz="1400" dirty="0"/>
                    </a:p>
                  </a:txBody>
                  <a:tcPr anchor="ctr"/>
                </a:tc>
                <a:tc>
                  <a:txBody>
                    <a:bodyPr/>
                    <a:lstStyle/>
                    <a:p>
                      <a:pPr algn="ctr">
                        <a:lnSpc>
                          <a:spcPct val="100000"/>
                        </a:lnSpc>
                        <a:spcBef>
                          <a:spcPts val="0"/>
                        </a:spcBef>
                        <a:spcAft>
                          <a:spcPts val="0"/>
                        </a:spcAft>
                      </a:pPr>
                      <a:endParaRPr lang="en-US" sz="1400" dirty="0"/>
                    </a:p>
                  </a:txBody>
                  <a:tcPr anchor="ctr"/>
                </a:tc>
              </a:tr>
              <a:tr h="681508">
                <a:tc>
                  <a:txBody>
                    <a:bodyPr/>
                    <a:lstStyle/>
                    <a:p>
                      <a:pPr marL="227013" lvl="1" indent="0" algn="l" defTabSz="914400" rtl="0" eaLnBrk="1" latinLnBrk="0" hangingPunct="1">
                        <a:lnSpc>
                          <a:spcPct val="100000"/>
                        </a:lnSpc>
                        <a:spcBef>
                          <a:spcPts val="0"/>
                        </a:spcBef>
                        <a:spcAft>
                          <a:spcPts val="0"/>
                        </a:spcAft>
                        <a:buFont typeface="Arial" pitchFamily="34" charset="0"/>
                        <a:buNone/>
                      </a:pPr>
                      <a:r>
                        <a:rPr lang="en-US" sz="1400" kern="1200" dirty="0" smtClean="0">
                          <a:solidFill>
                            <a:schemeClr val="dk1"/>
                          </a:solidFill>
                          <a:latin typeface="+mn-lt"/>
                          <a:ea typeface="+mn-ea"/>
                          <a:cs typeface="+mn-cs"/>
                        </a:rPr>
                        <a:t>5,500 MW of wind (from above) </a:t>
                      </a:r>
                      <a:r>
                        <a:rPr lang="en-US" sz="1400" i="1" kern="1200" dirty="0" smtClean="0">
                          <a:solidFill>
                            <a:schemeClr val="dk1"/>
                          </a:solidFill>
                          <a:latin typeface="+mn-lt"/>
                          <a:ea typeface="+mn-ea"/>
                          <a:cs typeface="+mn-cs"/>
                        </a:rPr>
                        <a:t>plus</a:t>
                      </a:r>
                    </a:p>
                    <a:p>
                      <a:pPr marL="227013" lvl="1" indent="0" algn="l" defTabSz="914400" rtl="0" eaLnBrk="1" latinLnBrk="0" hangingPunct="1">
                        <a:lnSpc>
                          <a:spcPct val="100000"/>
                        </a:lnSpc>
                        <a:spcBef>
                          <a:spcPts val="0"/>
                        </a:spcBef>
                        <a:spcAft>
                          <a:spcPts val="0"/>
                        </a:spcAft>
                        <a:buFont typeface="Arial" pitchFamily="34" charset="0"/>
                        <a:buNone/>
                      </a:pPr>
                      <a:r>
                        <a:rPr lang="en-US" sz="1400" kern="1200" dirty="0" smtClean="0">
                          <a:solidFill>
                            <a:schemeClr val="dk1"/>
                          </a:solidFill>
                          <a:latin typeface="+mn-lt"/>
                          <a:ea typeface="+mn-ea"/>
                          <a:cs typeface="+mn-cs"/>
                        </a:rPr>
                        <a:t>3,000 MW of additional imports from Québec and New Brunswick</a:t>
                      </a:r>
                      <a:endParaRPr lang="en-US" sz="1400" kern="1200" dirty="0">
                        <a:solidFill>
                          <a:schemeClr val="dk1"/>
                        </a:solidFill>
                        <a:latin typeface="+mn-lt"/>
                        <a:ea typeface="+mn-ea"/>
                        <a:cs typeface="+mn-cs"/>
                      </a:endParaRPr>
                    </a:p>
                  </a:txBody>
                  <a:tcPr anchor="ctr"/>
                </a:tc>
                <a:tc>
                  <a:txBody>
                    <a:bodyPr/>
                    <a:lstStyle/>
                    <a:p>
                      <a:pPr algn="ctr">
                        <a:lnSpc>
                          <a:spcPct val="100000"/>
                        </a:lnSpc>
                        <a:spcBef>
                          <a:spcPts val="0"/>
                        </a:spcBef>
                        <a:spcAft>
                          <a:spcPts val="0"/>
                        </a:spcAft>
                      </a:pPr>
                      <a:r>
                        <a:rPr lang="en-US" sz="1400" dirty="0" smtClean="0"/>
                        <a:t>8,500 MW</a:t>
                      </a:r>
                      <a:endParaRPr lang="en-US" sz="1400" dirty="0"/>
                    </a:p>
                  </a:txBody>
                  <a:tcPr anchor="ctr"/>
                </a:tc>
                <a:tc>
                  <a:txBody>
                    <a:bodyPr/>
                    <a:lstStyle/>
                    <a:p>
                      <a:pPr algn="ctr">
                        <a:lnSpc>
                          <a:spcPct val="100000"/>
                        </a:lnSpc>
                        <a:spcBef>
                          <a:spcPts val="0"/>
                        </a:spcBef>
                        <a:spcAft>
                          <a:spcPts val="0"/>
                        </a:spcAft>
                      </a:pPr>
                      <a:r>
                        <a:rPr lang="en-US" sz="1400" dirty="0" smtClean="0"/>
                        <a:t>15%</a:t>
                      </a:r>
                      <a:endParaRPr lang="en-US" sz="1400" dirty="0"/>
                    </a:p>
                  </a:txBody>
                  <a:tcPr anchor="ctr"/>
                </a:tc>
                <a:tc>
                  <a:txBody>
                    <a:bodyPr/>
                    <a:lstStyle/>
                    <a:p>
                      <a:pPr algn="ctr">
                        <a:lnSpc>
                          <a:spcPct val="100000"/>
                        </a:lnSpc>
                        <a:spcBef>
                          <a:spcPts val="0"/>
                        </a:spcBef>
                        <a:spcAft>
                          <a:spcPts val="0"/>
                        </a:spcAft>
                      </a:pPr>
                      <a:r>
                        <a:rPr lang="en-US" sz="1400" dirty="0" smtClean="0"/>
                        <a:t>$7 B to  $12 B</a:t>
                      </a:r>
                      <a:endParaRPr lang="en-US" sz="1400" dirty="0"/>
                    </a:p>
                  </a:txBody>
                  <a:tcPr anchor="ctr"/>
                </a:tc>
              </a:tr>
              <a:tr h="711988">
                <a:tc>
                  <a:txBody>
                    <a:bodyPr/>
                    <a:lstStyle/>
                    <a:p>
                      <a:pPr marL="227013" lvl="1" indent="0" algn="l" defTabSz="914400" rtl="0" eaLnBrk="1" latinLnBrk="0" hangingPunct="1">
                        <a:lnSpc>
                          <a:spcPct val="100000"/>
                        </a:lnSpc>
                        <a:spcBef>
                          <a:spcPts val="0"/>
                        </a:spcBef>
                        <a:spcAft>
                          <a:spcPts val="0"/>
                        </a:spcAft>
                        <a:buFont typeface="Arial" pitchFamily="34" charset="0"/>
                        <a:buNone/>
                      </a:pPr>
                      <a:r>
                        <a:rPr lang="en-US" sz="1400" kern="1200" dirty="0" smtClean="0">
                          <a:solidFill>
                            <a:schemeClr val="dk1"/>
                          </a:solidFill>
                          <a:latin typeface="+mn-lt"/>
                          <a:ea typeface="+mn-ea"/>
                          <a:cs typeface="+mn-cs"/>
                        </a:rPr>
                        <a:t>12,000 MW of New England wind</a:t>
                      </a:r>
                      <a:r>
                        <a:rPr lang="en-US" sz="1400" kern="1200" baseline="0" dirty="0" smtClean="0">
                          <a:solidFill>
                            <a:schemeClr val="dk1"/>
                          </a:solidFill>
                          <a:latin typeface="+mn-lt"/>
                          <a:ea typeface="+mn-ea"/>
                          <a:cs typeface="+mn-cs"/>
                        </a:rPr>
                        <a:t> </a:t>
                      </a:r>
                      <a:r>
                        <a:rPr lang="en-US" sz="1400" i="1" kern="1200" dirty="0" smtClean="0">
                          <a:solidFill>
                            <a:schemeClr val="dk1"/>
                          </a:solidFill>
                          <a:latin typeface="+mn-lt"/>
                          <a:ea typeface="+mn-ea"/>
                          <a:cs typeface="+mn-cs"/>
                        </a:rPr>
                        <a:t>plus </a:t>
                      </a:r>
                      <a:r>
                        <a:rPr lang="en-US" sz="1400" kern="1200" dirty="0" smtClean="0">
                          <a:solidFill>
                            <a:schemeClr val="dk1"/>
                          </a:solidFill>
                          <a:latin typeface="+mn-lt"/>
                          <a:ea typeface="+mn-ea"/>
                          <a:cs typeface="+mn-cs"/>
                        </a:rPr>
                        <a:t>3,000 MW of additional imports from Québec and New Brunswick</a:t>
                      </a:r>
                      <a:endParaRPr lang="en-US" sz="1400" kern="1200" dirty="0">
                        <a:solidFill>
                          <a:schemeClr val="dk1"/>
                        </a:solidFill>
                        <a:latin typeface="+mn-lt"/>
                        <a:ea typeface="+mn-ea"/>
                        <a:cs typeface="+mn-cs"/>
                      </a:endParaRPr>
                    </a:p>
                  </a:txBody>
                  <a:tcPr anchor="ctr"/>
                </a:tc>
                <a:tc>
                  <a:txBody>
                    <a:bodyPr/>
                    <a:lstStyle/>
                    <a:p>
                      <a:pPr algn="ctr">
                        <a:lnSpc>
                          <a:spcPct val="100000"/>
                        </a:lnSpc>
                        <a:spcBef>
                          <a:spcPts val="0"/>
                        </a:spcBef>
                        <a:spcAft>
                          <a:spcPts val="0"/>
                        </a:spcAft>
                      </a:pPr>
                      <a:r>
                        <a:rPr lang="en-US" sz="1400" dirty="0" smtClean="0"/>
                        <a:t>15,000 MW</a:t>
                      </a:r>
                      <a:endParaRPr lang="en-US" sz="1400" dirty="0"/>
                    </a:p>
                  </a:txBody>
                  <a:tcPr anchor="ctr"/>
                </a:tc>
                <a:tc>
                  <a:txBody>
                    <a:bodyPr/>
                    <a:lstStyle/>
                    <a:p>
                      <a:pPr algn="ctr">
                        <a:lnSpc>
                          <a:spcPct val="100000"/>
                        </a:lnSpc>
                        <a:spcBef>
                          <a:spcPts val="0"/>
                        </a:spcBef>
                        <a:spcAft>
                          <a:spcPts val="0"/>
                        </a:spcAft>
                      </a:pPr>
                      <a:r>
                        <a:rPr lang="en-US" sz="1400" dirty="0" smtClean="0"/>
                        <a:t>26%</a:t>
                      </a:r>
                      <a:endParaRPr lang="en-US" sz="1400" dirty="0"/>
                    </a:p>
                  </a:txBody>
                  <a:tcPr anchor="ctr"/>
                </a:tc>
                <a:tc>
                  <a:txBody>
                    <a:bodyPr/>
                    <a:lstStyle/>
                    <a:p>
                      <a:pPr algn="ctr">
                        <a:lnSpc>
                          <a:spcPct val="100000"/>
                        </a:lnSpc>
                        <a:spcBef>
                          <a:spcPts val="0"/>
                        </a:spcBef>
                        <a:spcAft>
                          <a:spcPts val="0"/>
                        </a:spcAft>
                      </a:pPr>
                      <a:r>
                        <a:rPr lang="en-US" sz="1400" dirty="0" smtClean="0"/>
                        <a:t>$17</a:t>
                      </a:r>
                      <a:r>
                        <a:rPr lang="en-US" sz="1400" baseline="0" dirty="0" smtClean="0"/>
                        <a:t> B to $36 B</a:t>
                      </a:r>
                      <a:endParaRPr lang="en-US" sz="1400" dirty="0"/>
                    </a:p>
                  </a:txBody>
                  <a:tcPr anchor="ctr"/>
                </a:tc>
              </a:tr>
              <a:tr h="513868">
                <a:tc>
                  <a:txBody>
                    <a:bodyPr/>
                    <a:lstStyle/>
                    <a:p>
                      <a:pPr>
                        <a:lnSpc>
                          <a:spcPct val="100000"/>
                        </a:lnSpc>
                        <a:spcBef>
                          <a:spcPts val="0"/>
                        </a:spcBef>
                        <a:spcAft>
                          <a:spcPts val="0"/>
                        </a:spcAft>
                      </a:pPr>
                      <a:endParaRPr lang="en-US" sz="1400" kern="1200" dirty="0">
                        <a:solidFill>
                          <a:schemeClr val="dk1"/>
                        </a:solidFill>
                        <a:latin typeface="+mn-lt"/>
                        <a:ea typeface="+mn-ea"/>
                        <a:cs typeface="+mn-cs"/>
                      </a:endParaRPr>
                    </a:p>
                  </a:txBody>
                  <a:tcPr anchor="ctr"/>
                </a:tc>
                <a:tc>
                  <a:txBody>
                    <a:bodyPr/>
                    <a:lstStyle/>
                    <a:p>
                      <a:pPr algn="ctr">
                        <a:lnSpc>
                          <a:spcPct val="100000"/>
                        </a:lnSpc>
                        <a:spcBef>
                          <a:spcPts val="0"/>
                        </a:spcBef>
                        <a:spcAft>
                          <a:spcPts val="0"/>
                        </a:spcAft>
                      </a:pPr>
                      <a:endParaRPr lang="en-US" sz="1400" dirty="0"/>
                    </a:p>
                  </a:txBody>
                  <a:tcPr anchor="ctr"/>
                </a:tc>
                <a:tc>
                  <a:txBody>
                    <a:bodyPr/>
                    <a:lstStyle/>
                    <a:p>
                      <a:pPr algn="ctr">
                        <a:lnSpc>
                          <a:spcPct val="100000"/>
                        </a:lnSpc>
                        <a:spcBef>
                          <a:spcPts val="0"/>
                        </a:spcBef>
                        <a:spcAft>
                          <a:spcPts val="0"/>
                        </a:spcAft>
                      </a:pPr>
                      <a:endParaRPr lang="en-US" sz="1400" dirty="0"/>
                    </a:p>
                  </a:txBody>
                  <a:tcPr anchor="ctr"/>
                </a:tc>
                <a:tc>
                  <a:txBody>
                    <a:bodyPr/>
                    <a:lstStyle/>
                    <a:p>
                      <a:pPr algn="ctr">
                        <a:lnSpc>
                          <a:spcPct val="100000"/>
                        </a:lnSpc>
                        <a:spcBef>
                          <a:spcPts val="0"/>
                        </a:spcBef>
                        <a:spcAft>
                          <a:spcPts val="0"/>
                        </a:spcAft>
                      </a:pPr>
                      <a:endParaRPr lang="en-US" sz="1400" b="1" dirty="0"/>
                    </a:p>
                  </a:txBody>
                  <a:tcPr anchor="ctr"/>
                </a:tc>
              </a:tr>
            </a:tbl>
          </a:graphicData>
        </a:graphic>
      </p:graphicFrame>
      <p:sp>
        <p:nvSpPr>
          <p:cNvPr id="6" name="Title 5"/>
          <p:cNvSpPr>
            <a:spLocks noGrp="1"/>
          </p:cNvSpPr>
          <p:nvPr>
            <p:ph type="title" idx="4294967295"/>
          </p:nvPr>
        </p:nvSpPr>
        <p:spPr>
          <a:xfrm>
            <a:off x="0" y="228600"/>
            <a:ext cx="8534400" cy="758825"/>
          </a:xfrm>
        </p:spPr>
        <p:txBody>
          <a:bodyPr>
            <a:normAutofit fontScale="90000"/>
          </a:bodyPr>
          <a:lstStyle/>
          <a:p>
            <a:r>
              <a:rPr lang="en-US" b="1" dirty="0" smtClean="0">
                <a:solidFill>
                  <a:schemeClr val="tx2"/>
                </a:solidFill>
              </a:rPr>
              <a:t>New England has Options </a:t>
            </a:r>
            <a:r>
              <a:rPr lang="en-US" dirty="0" smtClean="0">
                <a:solidFill>
                  <a:schemeClr val="tx2"/>
                </a:solidFill>
              </a:rPr>
              <a:t/>
            </a:r>
            <a:br>
              <a:rPr lang="en-US" dirty="0" smtClean="0">
                <a:solidFill>
                  <a:schemeClr val="tx2"/>
                </a:solidFill>
              </a:rPr>
            </a:br>
            <a:r>
              <a:rPr lang="en-US" sz="1100" dirty="0" smtClean="0">
                <a:solidFill>
                  <a:schemeClr val="tx2"/>
                </a:solidFill>
              </a:rPr>
              <a:t>s</a:t>
            </a:r>
            <a:r>
              <a:rPr lang="en-US" sz="1200" dirty="0" smtClean="0">
                <a:solidFill>
                  <a:schemeClr val="tx2"/>
                </a:solidFill>
              </a:rPr>
              <a:t>lide courtesy ISO-NE; refer also to RDSA, dated September 1, 2009, page 23</a:t>
            </a:r>
            <a:endParaRPr lang="en-US" sz="1200" dirty="0">
              <a:solidFill>
                <a:schemeClr val="tx2"/>
              </a:solidFill>
            </a:endParaRPr>
          </a:p>
        </p:txBody>
      </p:sp>
      <p:sp>
        <p:nvSpPr>
          <p:cNvPr id="8" name="Slide Number Placeholder 7"/>
          <p:cNvSpPr>
            <a:spLocks noGrp="1"/>
          </p:cNvSpPr>
          <p:nvPr>
            <p:ph type="sldNum" sz="quarter" idx="12"/>
          </p:nvPr>
        </p:nvSpPr>
        <p:spPr/>
        <p:txBody>
          <a:bodyPr/>
          <a:lstStyle/>
          <a:p>
            <a:fld id="{FE32481A-4381-498B-8A4E-EB06C002DB72}" type="slidenum">
              <a:rPr lang="en-US" smtClean="0"/>
              <a:pPr/>
              <a:t>7</a:t>
            </a:fld>
            <a:endParaRPr lang="en-US"/>
          </a:p>
        </p:txBody>
      </p:sp>
      <p:sp>
        <p:nvSpPr>
          <p:cNvPr id="9" name="Footer Placeholder 8"/>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228600"/>
            <a:ext cx="8534400" cy="758952"/>
          </a:xfrm>
        </p:spPr>
        <p:txBody>
          <a:bodyPr>
            <a:noAutofit/>
          </a:bodyPr>
          <a:lstStyle/>
          <a:p>
            <a:r>
              <a:rPr lang="en-US" sz="2400" b="1" dirty="0" smtClean="0">
                <a:solidFill>
                  <a:schemeClr val="tx2"/>
                </a:solidFill>
              </a:rPr>
              <a:t>Historical Law &amp;  Policies Support Development  </a:t>
            </a:r>
            <a:endParaRPr lang="en-US" sz="2400" b="1" dirty="0">
              <a:solidFill>
                <a:schemeClr val="tx2"/>
              </a:solidFill>
            </a:endParaRPr>
          </a:p>
        </p:txBody>
      </p:sp>
      <p:sp>
        <p:nvSpPr>
          <p:cNvPr id="6" name="Content Placeholder 5"/>
          <p:cNvSpPr>
            <a:spLocks noGrp="1"/>
          </p:cNvSpPr>
          <p:nvPr>
            <p:ph sz="quarter" idx="1"/>
          </p:nvPr>
        </p:nvSpPr>
        <p:spPr/>
        <p:txBody>
          <a:bodyPr>
            <a:normAutofit fontScale="47500" lnSpcReduction="20000"/>
          </a:bodyPr>
          <a:lstStyle/>
          <a:p>
            <a:endParaRPr lang="en-US" sz="4400" dirty="0" smtClean="0">
              <a:latin typeface="Albertville" pitchFamily="34" charset="0"/>
            </a:endParaRPr>
          </a:p>
          <a:p>
            <a:r>
              <a:rPr lang="en-US" sz="4400" dirty="0" smtClean="0">
                <a:latin typeface="Albertville" pitchFamily="34" charset="0"/>
              </a:rPr>
              <a:t>Each New England state has historically encouraged development of renewable resources in &amp; outside state borders</a:t>
            </a:r>
            <a:endParaRPr lang="en-US" sz="3600" dirty="0" smtClean="0">
              <a:latin typeface="Albertville" pitchFamily="34" charset="0"/>
            </a:endParaRPr>
          </a:p>
          <a:p>
            <a:pPr lvl="2"/>
            <a:endParaRPr lang="en-US" sz="3800" dirty="0" smtClean="0">
              <a:latin typeface="Albertville" pitchFamily="34" charset="0"/>
            </a:endParaRPr>
          </a:p>
          <a:p>
            <a:pPr lvl="2"/>
            <a:r>
              <a:rPr lang="en-US" sz="3800" dirty="0" smtClean="0">
                <a:latin typeface="Albertville" pitchFamily="34" charset="0"/>
              </a:rPr>
              <a:t>clean energy grants, net metering rules, </a:t>
            </a:r>
          </a:p>
          <a:p>
            <a:pPr lvl="2">
              <a:buNone/>
            </a:pPr>
            <a:r>
              <a:rPr lang="en-US" sz="3800" dirty="0" smtClean="0">
                <a:latin typeface="Albertville" pitchFamily="34" charset="0"/>
              </a:rPr>
              <a:t>   renewable portfolio standards, etc. </a:t>
            </a:r>
          </a:p>
          <a:p>
            <a:pPr>
              <a:buNone/>
            </a:pPr>
            <a:endParaRPr lang="en-US" sz="3800" dirty="0" smtClean="0">
              <a:latin typeface="Albertville" pitchFamily="34" charset="0"/>
            </a:endParaRPr>
          </a:p>
          <a:p>
            <a:pPr lvl="0" algn="just"/>
            <a:r>
              <a:rPr lang="en-US" sz="4400" dirty="0" smtClean="0">
                <a:latin typeface="Albertville" pitchFamily="34" charset="0"/>
              </a:rPr>
              <a:t>Wind is eligible under all definitions of </a:t>
            </a:r>
          </a:p>
          <a:p>
            <a:pPr lvl="0" algn="just">
              <a:buNone/>
            </a:pPr>
            <a:r>
              <a:rPr lang="en-US" sz="4400" dirty="0" smtClean="0">
                <a:latin typeface="Albertville" pitchFamily="34" charset="0"/>
              </a:rPr>
              <a:t>	renewable energy credits in current state </a:t>
            </a:r>
          </a:p>
          <a:p>
            <a:pPr lvl="0" algn="just">
              <a:buNone/>
            </a:pPr>
            <a:r>
              <a:rPr lang="en-US" sz="4400" dirty="0" smtClean="0">
                <a:latin typeface="Albertville" pitchFamily="34" charset="0"/>
              </a:rPr>
              <a:t>	&amp; proposed federal renewable portfolio </a:t>
            </a:r>
          </a:p>
          <a:p>
            <a:pPr lvl="0" algn="just">
              <a:buNone/>
            </a:pPr>
            <a:r>
              <a:rPr lang="en-US" sz="4400" dirty="0" smtClean="0">
                <a:latin typeface="Albertville" pitchFamily="34" charset="0"/>
              </a:rPr>
              <a:t>	standards</a:t>
            </a:r>
          </a:p>
          <a:p>
            <a:pPr lvl="2"/>
            <a:endParaRPr lang="en-US" sz="3600" dirty="0" smtClean="0">
              <a:latin typeface="Albertville" pitchFamily="34" charset="0"/>
            </a:endParaRPr>
          </a:p>
          <a:p>
            <a:pPr lvl="2"/>
            <a:r>
              <a:rPr lang="en-US" sz="3800" dirty="0" smtClean="0">
                <a:latin typeface="Albertville" pitchFamily="34" charset="0"/>
              </a:rPr>
              <a:t>Provides  revenue stream from REC sales</a:t>
            </a:r>
          </a:p>
          <a:p>
            <a:endParaRPr lang="en-US" sz="3800" dirty="0" smtClean="0"/>
          </a:p>
          <a:p>
            <a:pPr>
              <a:buNone/>
            </a:pPr>
            <a:r>
              <a:rPr lang="en-US" dirty="0" smtClean="0"/>
              <a:t>	</a:t>
            </a:r>
            <a:endParaRPr lang="en-US" dirty="0"/>
          </a:p>
        </p:txBody>
      </p:sp>
      <p:pic>
        <p:nvPicPr>
          <p:cNvPr id="10" name="Picture 9" descr="MPj03156560000[1].jpg"/>
          <p:cNvPicPr>
            <a:picLocks noChangeAspect="1"/>
          </p:cNvPicPr>
          <p:nvPr/>
        </p:nvPicPr>
        <p:blipFill>
          <a:blip r:embed="rId3" cstate="print"/>
          <a:stretch>
            <a:fillRect/>
          </a:stretch>
        </p:blipFill>
        <p:spPr>
          <a:xfrm>
            <a:off x="5867400" y="2538058"/>
            <a:ext cx="2196084" cy="2719742"/>
          </a:xfrm>
          <a:prstGeom prst="rect">
            <a:avLst/>
          </a:prstGeom>
        </p:spPr>
      </p:pic>
      <p:sp>
        <p:nvSpPr>
          <p:cNvPr id="7" name="Slide Number Placeholder 6"/>
          <p:cNvSpPr>
            <a:spLocks noGrp="1"/>
          </p:cNvSpPr>
          <p:nvPr>
            <p:ph type="sldNum" sz="quarter" idx="12"/>
          </p:nvPr>
        </p:nvSpPr>
        <p:spPr/>
        <p:txBody>
          <a:bodyPr/>
          <a:lstStyle/>
          <a:p>
            <a:fld id="{FE32481A-4381-498B-8A4E-EB06C002DB72}" type="slidenum">
              <a:rPr lang="en-US" smtClean="0"/>
              <a:pPr/>
              <a:t>8</a:t>
            </a:fld>
            <a:endParaRPr lang="en-US"/>
          </a:p>
        </p:txBody>
      </p:sp>
      <p:sp>
        <p:nvSpPr>
          <p:cNvPr id="9" name="Footer Placeholder 8"/>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solidFill>
              </a:rPr>
              <a:t>Ample Resources, Choices </a:t>
            </a:r>
            <a:endParaRPr lang="en-US" b="1" dirty="0">
              <a:solidFill>
                <a:schemeClr val="tx2"/>
              </a:solidFill>
            </a:endParaRPr>
          </a:p>
        </p:txBody>
      </p:sp>
      <p:sp>
        <p:nvSpPr>
          <p:cNvPr id="3" name="Content Placeholder 2"/>
          <p:cNvSpPr>
            <a:spLocks noGrp="1"/>
          </p:cNvSpPr>
          <p:nvPr>
            <p:ph sz="quarter" idx="1"/>
          </p:nvPr>
        </p:nvSpPr>
        <p:spPr/>
        <p:txBody>
          <a:bodyPr>
            <a:normAutofit fontScale="92500"/>
          </a:bodyPr>
          <a:lstStyle/>
          <a:p>
            <a:pPr lvl="0"/>
            <a:r>
              <a:rPr lang="en-US" sz="2800" dirty="0" smtClean="0">
                <a:latin typeface="Albertville" pitchFamily="34" charset="0"/>
              </a:rPr>
              <a:t>The New England region has a vast quantity of untapped renewable resources</a:t>
            </a:r>
            <a:r>
              <a:rPr lang="en-US" dirty="0" smtClean="0">
                <a:latin typeface="Albertville" pitchFamily="34" charset="0"/>
              </a:rPr>
              <a:t>	 </a:t>
            </a:r>
          </a:p>
          <a:p>
            <a:pPr marL="274320" lvl="2" indent="0">
              <a:spcBef>
                <a:spcPts val="0"/>
              </a:spcBef>
              <a:buClrTx/>
              <a:buSzTx/>
              <a:defRPr/>
            </a:pPr>
            <a:r>
              <a:rPr lang="en-US" b="1" dirty="0" smtClean="0">
                <a:solidFill>
                  <a:schemeClr val="accent1"/>
                </a:solidFill>
                <a:latin typeface="Albertville" pitchFamily="34" charset="0"/>
              </a:rPr>
              <a:t>more than 10,000 MW (nameplate) on &amp; off-shore wind power potential</a:t>
            </a:r>
          </a:p>
          <a:p>
            <a:pPr marL="274320" lvl="2" indent="0">
              <a:spcBef>
                <a:spcPts val="0"/>
              </a:spcBef>
              <a:buClrTx/>
              <a:buSzTx/>
              <a:buNone/>
              <a:defRPr/>
            </a:pPr>
            <a:endParaRPr lang="en-US" b="1" dirty="0" smtClean="0">
              <a:solidFill>
                <a:schemeClr val="accent1"/>
              </a:solidFill>
              <a:latin typeface="Albertville" pitchFamily="34" charset="0"/>
            </a:endParaRPr>
          </a:p>
          <a:p>
            <a:pPr lvl="0"/>
            <a:r>
              <a:rPr lang="en-US" sz="2800" dirty="0" smtClean="0">
                <a:solidFill>
                  <a:schemeClr val="tx1"/>
                </a:solidFill>
                <a:latin typeface="Albertville" pitchFamily="34" charset="0"/>
              </a:rPr>
              <a:t>If developed at conservative levels, there are ample renewable resources to enable New England to meet renewable energy goals</a:t>
            </a:r>
          </a:p>
          <a:p>
            <a:pPr lvl="0"/>
            <a:endParaRPr lang="en-US" sz="2800" dirty="0" smtClean="0">
              <a:solidFill>
                <a:schemeClr val="tx1"/>
              </a:solidFill>
              <a:latin typeface="Albertville" pitchFamily="34" charset="0"/>
            </a:endParaRPr>
          </a:p>
          <a:p>
            <a:pPr lvl="0"/>
            <a:r>
              <a:rPr lang="en-US" sz="2800" dirty="0" smtClean="0">
                <a:latin typeface="Albertville" pitchFamily="34" charset="0"/>
              </a:rPr>
              <a:t>M</a:t>
            </a:r>
            <a:r>
              <a:rPr lang="en-US" sz="2800" dirty="0" smtClean="0">
                <a:solidFill>
                  <a:schemeClr val="tx1"/>
                </a:solidFill>
                <a:latin typeface="Albertville" pitchFamily="34" charset="0"/>
              </a:rPr>
              <a:t>ore aggressive development could enable New England to export renewable power to neighboring regions</a:t>
            </a:r>
          </a:p>
          <a:p>
            <a:pPr lvl="1">
              <a:buNone/>
            </a:pPr>
            <a:endParaRPr lang="en-US" dirty="0" smtClean="0">
              <a:latin typeface="Albertville" pitchFamily="34" charset="0"/>
            </a:endParaRPr>
          </a:p>
          <a:p>
            <a:endParaRPr lang="en-US" dirty="0" smtClean="0">
              <a:latin typeface="Albertville" pitchFamily="34" charset="0"/>
            </a:endParaRPr>
          </a:p>
          <a:p>
            <a:endParaRPr lang="en-US" dirty="0" smtClean="0">
              <a:latin typeface="Albertville" pitchFamily="34" charset="0"/>
            </a:endParaRPr>
          </a:p>
        </p:txBody>
      </p:sp>
      <p:sp>
        <p:nvSpPr>
          <p:cNvPr id="6" name="Slide Number Placeholder 5"/>
          <p:cNvSpPr>
            <a:spLocks noGrp="1"/>
          </p:cNvSpPr>
          <p:nvPr>
            <p:ph type="sldNum" sz="quarter" idx="12"/>
          </p:nvPr>
        </p:nvSpPr>
        <p:spPr/>
        <p:txBody>
          <a:bodyPr/>
          <a:lstStyle/>
          <a:p>
            <a:fld id="{FE32481A-4381-498B-8A4E-EB06C002DB72}" type="slidenum">
              <a:rPr lang="en-US" smtClean="0"/>
              <a:pPr/>
              <a:t>9</a:t>
            </a:fld>
            <a:endParaRPr lang="en-US"/>
          </a:p>
        </p:txBody>
      </p:sp>
      <p:sp>
        <p:nvSpPr>
          <p:cNvPr id="7" name="Footer Placeholder 6"/>
          <p:cNvSpPr>
            <a:spLocks noGrp="1"/>
          </p:cNvSpPr>
          <p:nvPr>
            <p:ph type="ftr" sz="quarter" idx="11"/>
          </p:nvPr>
        </p:nvSpPr>
        <p:spPr/>
        <p:txBody>
          <a:bodyPr/>
          <a:lstStyle/>
          <a:p>
            <a:r>
              <a:rPr lang="en-US" smtClean="0"/>
              <a:t>New England States Committee on Electricity</a:t>
            </a:r>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1356</TotalTime>
  <Words>1027</Words>
  <Application>Microsoft Office PowerPoint</Application>
  <PresentationFormat>On-screen Show (4:3)</PresentationFormat>
  <Paragraphs>294</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Civic</vt:lpstr>
      <vt:lpstr>New England Governors’ Renewable Energy Blueprint </vt:lpstr>
      <vt:lpstr>About NESCOE </vt:lpstr>
      <vt:lpstr>The Blueprint’s Path </vt:lpstr>
      <vt:lpstr>Renewable Development Scenario Analysis </vt:lpstr>
      <vt:lpstr>Policy Choices Informed By Data </vt:lpstr>
      <vt:lpstr>What the RDSA is Not </vt:lpstr>
      <vt:lpstr>New England has Options  slide courtesy ISO-NE; refer also to RDSA, dated September 1, 2009, page 23</vt:lpstr>
      <vt:lpstr>Historical Law &amp;  Policies Support Development  </vt:lpstr>
      <vt:lpstr>Ample Resources, Choices </vt:lpstr>
      <vt:lpstr>Transmission Options</vt:lpstr>
      <vt:lpstr>Informed Choices </vt:lpstr>
      <vt:lpstr>Helping to Bring New, Cost-Effective,  Renewable  Resources to Market</vt:lpstr>
      <vt:lpstr>Long-Term Contracting Authority </vt:lpstr>
      <vt:lpstr>Massachusetts’ Contracting Authority </vt:lpstr>
      <vt:lpstr>Contract Synchronization Opportunities</vt:lpstr>
      <vt:lpstr>Helping to Bring New, Cost-Effective,  Renewable  Resources to Market</vt:lpstr>
      <vt:lpstr>Siting Authority  </vt:lpstr>
      <vt:lpstr>Massachusetts’ Coordination Authority </vt:lpstr>
      <vt:lpstr>Commonalities Create Opportunity </vt:lpstr>
      <vt:lpstr>Coordination Opportunities</vt:lpstr>
      <vt:lpstr>Further Coordination Opportunities </vt:lpstr>
      <vt:lpstr>State-Federal Partnership </vt:lpstr>
      <vt:lpstr>Regional Processes Informing Federal Action  </vt:lpstr>
      <vt:lpstr>Conclusion </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England Governors’ Renewable Energy Blueprint</dc:title>
  <dc:creator>hfhunt</dc:creator>
  <cp:lastModifiedBy>hfhunt</cp:lastModifiedBy>
  <cp:revision>695</cp:revision>
  <dcterms:created xsi:type="dcterms:W3CDTF">2009-09-02T12:27:12Z</dcterms:created>
  <dcterms:modified xsi:type="dcterms:W3CDTF">2009-09-17T18:53:23Z</dcterms:modified>
</cp:coreProperties>
</file>